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25" d="100"/>
          <a:sy n="125" d="100"/>
        </p:scale>
        <p:origin x="1194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206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737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10000">
        <p:wipe/>
      </p:transition>
    </mc:Choice>
    <mc:Fallback xmlns="">
      <p:transition spd="slow" advClick="0" advTm="1000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2750" advClick="0" advTm="10000">
        <p:wipe/>
      </p:transition>
    </mc:Choice>
    <mc:Fallback xmlns="">
      <p:transition spd="slow" advClick="0" advTm="10000">
        <p:wip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274320"/>
            <a:ext cx="85953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0" b="1" dirty="0">
                <a:solidFill>
                  <a:srgbClr val="2A2A4A">
                    <a:alpha val="20000"/>
                  </a:srgbClr>
                </a:solidFill>
              </a:rPr>
              <a:t>1932 – 1944</a:t>
            </a:r>
            <a:endParaRPr lang="en-US" sz="8000" dirty="0"/>
          </a:p>
        </p:txBody>
      </p:sp>
      <p:sp>
        <p:nvSpPr>
          <p:cNvPr id="6" name="Text 4"/>
          <p:cNvSpPr/>
          <p:nvPr/>
        </p:nvSpPr>
        <p:spPr>
          <a:xfrm>
            <a:off x="274320" y="1097280"/>
            <a:ext cx="8595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 </a:t>
            </a:r>
            <a:r>
              <a:rPr lang="en-US" sz="6600" b="1" dirty="0" smtClean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FORNO:</a:t>
            </a:r>
            <a:endParaRPr lang="en-US" sz="6600" dirty="0"/>
          </a:p>
        </p:txBody>
      </p:sp>
      <p:sp>
        <p:nvSpPr>
          <p:cNvPr id="7" name="Text 5"/>
          <p:cNvSpPr/>
          <p:nvPr/>
        </p:nvSpPr>
        <p:spPr>
          <a:xfrm>
            <a:off x="274320" y="2194560"/>
            <a:ext cx="8595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i="1" dirty="0" smtClean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bambino </a:t>
            </a:r>
            <a:r>
              <a:rPr lang="en-US" sz="2800" i="1" dirty="0" err="1" smtClean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eroe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274320" y="3017520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274320" y="3017520"/>
            <a:ext cx="8595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 err="1" smtClean="0">
                <a:solidFill>
                  <a:schemeClr val="bg1"/>
                </a:solidFill>
              </a:rPr>
              <a:t>Progetto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realizzato</a:t>
            </a:r>
            <a:r>
              <a:rPr lang="en-US" sz="1400" dirty="0" smtClean="0">
                <a:solidFill>
                  <a:schemeClr val="bg1"/>
                </a:solidFill>
              </a:rPr>
              <a:t> da: </a:t>
            </a:r>
          </a:p>
          <a:p>
            <a:pPr marL="0" indent="0" algn="ctr">
              <a:buNone/>
            </a:pPr>
            <a:r>
              <a:rPr lang="en-US" sz="1400" dirty="0" smtClean="0">
                <a:solidFill>
                  <a:schemeClr val="bg1"/>
                </a:solidFill>
              </a:rPr>
              <a:t>Carol Venuti - 3B </a:t>
            </a:r>
          </a:p>
          <a:p>
            <a:pPr marL="0" indent="0" algn="ctr">
              <a:buNone/>
            </a:pP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I</a:t>
            </a:r>
            <a:r>
              <a:rPr lang="en-US" sz="1400" dirty="0" err="1" smtClean="0">
                <a:solidFill>
                  <a:schemeClr val="bg1"/>
                </a:solidFill>
              </a:rPr>
              <a:t>stituto</a:t>
            </a:r>
            <a:r>
              <a:rPr lang="en-US" sz="1400" dirty="0" smtClean="0">
                <a:solidFill>
                  <a:schemeClr val="bg1"/>
                </a:solidFill>
              </a:rPr>
              <a:t>  </a:t>
            </a:r>
            <a:r>
              <a:rPr lang="en-US" sz="1400" dirty="0" err="1" smtClean="0">
                <a:solidFill>
                  <a:schemeClr val="bg1"/>
                </a:solidFill>
              </a:rPr>
              <a:t>Comprensivo</a:t>
            </a:r>
            <a:r>
              <a:rPr lang="en-US" sz="1400" dirty="0" smtClean="0">
                <a:solidFill>
                  <a:schemeClr val="bg1"/>
                </a:solidFill>
              </a:rPr>
              <a:t> Piazza Winckelmann – Roma </a:t>
            </a:r>
          </a:p>
          <a:p>
            <a:pPr marL="0" indent="0" algn="ctr">
              <a:buNone/>
            </a:pPr>
            <a:r>
              <a:rPr lang="en-US" sz="1400" dirty="0" err="1" smtClean="0">
                <a:solidFill>
                  <a:schemeClr val="bg1"/>
                </a:solidFill>
              </a:rPr>
              <a:t>Docente</a:t>
            </a:r>
            <a:r>
              <a:rPr lang="en-US" sz="1400" dirty="0" smtClean="0">
                <a:solidFill>
                  <a:schemeClr val="bg1"/>
                </a:solidFill>
              </a:rPr>
              <a:t>: </a:t>
            </a:r>
            <a:r>
              <a:rPr lang="en-US" sz="1400" dirty="0" err="1" smtClean="0">
                <a:solidFill>
                  <a:schemeClr val="bg1"/>
                </a:solidFill>
              </a:rPr>
              <a:t>Prof.ssa</a:t>
            </a:r>
            <a:r>
              <a:rPr lang="en-US" sz="1400" dirty="0" smtClean="0">
                <a:solidFill>
                  <a:schemeClr val="bg1"/>
                </a:solidFill>
              </a:rPr>
              <a:t> Maria Chiara Costanzo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274320" y="411480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C0392B"/>
                </a:solidFill>
              </a:rPr>
              <a:t>✦   ✦   ✦</a:t>
            </a:r>
            <a:endParaRPr lang="en-US" sz="1600" dirty="0"/>
          </a:p>
        </p:txBody>
      </p:sp>
      <p:pic>
        <p:nvPicPr>
          <p:cNvPr id="13" name="BELLA CIAO_ VERSIONE PARTIGIANA E DELLE MONDINE (Canzone Originale + Testo) [-h0S95vfDZY]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60080" y="3971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4000">
        <p:wipe/>
      </p:transition>
    </mc:Choice>
    <mc:Fallback xmlns="">
      <p:transition spd="slow" advClick="0" advTm="4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RIFLESSIONI💭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1508760"/>
            <a:ext cx="8412480" cy="685800"/>
          </a:xfrm>
          <a:prstGeom prst="rect">
            <a:avLst/>
          </a:prstGeom>
          <a:solidFill>
            <a:srgbClr val="1E2040"/>
          </a:solidFill>
          <a:ln w="12700">
            <a:solidFill>
              <a:srgbClr val="33336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50876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</a:rPr>
              <a:t>I</a:t>
            </a:r>
            <a:r>
              <a:rPr lang="en-US" sz="1400" dirty="0" smtClean="0">
                <a:solidFill>
                  <a:schemeClr val="bg1"/>
                </a:solidFill>
              </a:rPr>
              <a:t>l </a:t>
            </a:r>
            <a:r>
              <a:rPr lang="en-US" sz="1400" dirty="0" err="1" smtClean="0">
                <a:solidFill>
                  <a:schemeClr val="bg1"/>
                </a:solidFill>
              </a:rPr>
              <a:t>coraggio</a:t>
            </a:r>
            <a:r>
              <a:rPr lang="en-US" sz="1400" dirty="0" smtClean="0">
                <a:solidFill>
                  <a:schemeClr val="bg1"/>
                </a:solidFill>
              </a:rPr>
              <a:t> non ha </a:t>
            </a:r>
            <a:r>
              <a:rPr lang="en-US" sz="1400" dirty="0" err="1" smtClean="0">
                <a:solidFill>
                  <a:schemeClr val="bg1"/>
                </a:solidFill>
              </a:rPr>
              <a:t>età</a:t>
            </a:r>
            <a:r>
              <a:rPr lang="en-US" sz="1400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1400" dirty="0" smtClean="0">
                <a:solidFill>
                  <a:schemeClr val="bg1"/>
                </a:solidFill>
              </a:rPr>
              <a:t>Ugo ha </a:t>
            </a:r>
            <a:r>
              <a:rPr lang="en-US" sz="1400" dirty="0" err="1" smtClean="0">
                <a:solidFill>
                  <a:schemeClr val="bg1"/>
                </a:solidFill>
              </a:rPr>
              <a:t>sacrificato</a:t>
            </a:r>
            <a:r>
              <a:rPr lang="en-US" sz="1400" dirty="0" smtClean="0">
                <a:solidFill>
                  <a:schemeClr val="bg1"/>
                </a:solidFill>
              </a:rPr>
              <a:t> la </a:t>
            </a:r>
            <a:r>
              <a:rPr lang="en-US" sz="1400" dirty="0" err="1" smtClean="0">
                <a:solidFill>
                  <a:schemeClr val="bg1"/>
                </a:solidFill>
              </a:rPr>
              <a:t>sua</a:t>
            </a:r>
            <a:r>
              <a:rPr lang="en-US" sz="1400" dirty="0" smtClean="0">
                <a:solidFill>
                  <a:schemeClr val="bg1"/>
                </a:solidFill>
              </a:rPr>
              <a:t> vita per </a:t>
            </a:r>
            <a:r>
              <a:rPr lang="en-US" sz="1400" dirty="0" err="1" smtClean="0">
                <a:solidFill>
                  <a:schemeClr val="bg1"/>
                </a:solidFill>
              </a:rPr>
              <a:t>difendere</a:t>
            </a:r>
            <a:r>
              <a:rPr lang="en-US" sz="1400" dirty="0" smtClean="0">
                <a:solidFill>
                  <a:schemeClr val="bg1"/>
                </a:solidFill>
              </a:rPr>
              <a:t>  un ‘</a:t>
            </a:r>
            <a:r>
              <a:rPr lang="en-US" sz="1400" dirty="0" err="1" smtClean="0">
                <a:solidFill>
                  <a:schemeClr val="bg1"/>
                </a:solidFill>
              </a:rPr>
              <a:t>importante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infrastruttura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strategica</a:t>
            </a:r>
            <a:r>
              <a:rPr lang="en-US" sz="1400" dirty="0" smtClean="0">
                <a:solidFill>
                  <a:schemeClr val="bg1"/>
                </a:solidFill>
              </a:rPr>
              <a:t> (</a:t>
            </a:r>
            <a:r>
              <a:rPr lang="en-US" sz="1400" dirty="0" err="1" smtClean="0">
                <a:solidFill>
                  <a:schemeClr val="bg1"/>
                </a:solidFill>
              </a:rPr>
              <a:t>il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ponte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lungo</a:t>
            </a:r>
            <a:r>
              <a:rPr lang="en-US" sz="1400" dirty="0" smtClean="0">
                <a:solidFill>
                  <a:schemeClr val="bg1"/>
                </a:solidFill>
              </a:rPr>
              <a:t> la </a:t>
            </a:r>
            <a:r>
              <a:rPr lang="en-US" sz="1400" dirty="0" err="1" smtClean="0">
                <a:solidFill>
                  <a:schemeClr val="bg1"/>
                </a:solidFill>
              </a:rPr>
              <a:t>linea</a:t>
            </a:r>
            <a:r>
              <a:rPr lang="en-US" sz="1400" dirty="0" smtClean="0">
                <a:solidFill>
                  <a:schemeClr val="bg1"/>
                </a:solidFill>
              </a:rPr>
              <a:t> Roma – Firenze/</a:t>
            </a:r>
            <a:r>
              <a:rPr lang="en-US" sz="1400" dirty="0" err="1" smtClean="0">
                <a:solidFill>
                  <a:schemeClr val="bg1"/>
                </a:solidFill>
              </a:rPr>
              <a:t>Orte</a:t>
            </a:r>
            <a:r>
              <a:rPr lang="en-US" sz="1400" dirty="0" smtClean="0">
                <a:solidFill>
                  <a:schemeClr val="bg1"/>
                </a:solidFill>
              </a:rPr>
              <a:t>) per </a:t>
            </a:r>
            <a:r>
              <a:rPr lang="en-US" sz="1400" dirty="0" err="1" smtClean="0">
                <a:solidFill>
                  <a:schemeClr val="bg1"/>
                </a:solidFill>
              </a:rPr>
              <a:t>il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futuro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dell’Italia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365760" y="2999232"/>
            <a:ext cx="8412480" cy="804672"/>
          </a:xfrm>
          <a:prstGeom prst="rect">
            <a:avLst/>
          </a:prstGeom>
          <a:solidFill>
            <a:srgbClr val="1E2040"/>
          </a:solidFill>
          <a:ln w="12700">
            <a:solidFill>
              <a:srgbClr val="333366"/>
            </a:solidFill>
            <a:prstDash val="solid"/>
          </a:ln>
        </p:spPr>
        <p:txBody>
          <a:bodyPr/>
          <a:lstStyle/>
          <a:p>
            <a:r>
              <a:rPr lang="it-IT" sz="1400" dirty="0" smtClean="0">
                <a:solidFill>
                  <a:schemeClr val="bg1"/>
                </a:solidFill>
              </a:rPr>
              <a:t>Sebbene il suo gesto fosse noto, solo decenni dopo ottenne il meritato riconoscimento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548640" y="2313432"/>
            <a:ext cx="8046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65760" y="2307336"/>
            <a:ext cx="8412480" cy="566928"/>
          </a:xfrm>
          <a:prstGeom prst="rect">
            <a:avLst/>
          </a:prstGeom>
          <a:solidFill>
            <a:srgbClr val="1E2040"/>
          </a:solidFill>
          <a:ln w="12700">
            <a:solidFill>
              <a:srgbClr val="333366"/>
            </a:solidFill>
            <a:prstDash val="solid"/>
          </a:ln>
        </p:spPr>
        <p:txBody>
          <a:bodyPr/>
          <a:lstStyle/>
          <a:p>
            <a:r>
              <a:rPr lang="it-IT" sz="1400" dirty="0" smtClean="0">
                <a:solidFill>
                  <a:schemeClr val="bg1"/>
                </a:solidFill>
              </a:rPr>
              <a:t>Nel 2010, il ponte da lui salvato è stato ufficialmente intitolato al suo nome e attualmente è utilizzato dai treni dell’Alta Velocità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548640" y="3118104"/>
            <a:ext cx="8046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365760" y="3922776"/>
            <a:ext cx="8412480" cy="685800"/>
          </a:xfrm>
          <a:prstGeom prst="rect">
            <a:avLst/>
          </a:prstGeom>
          <a:solidFill>
            <a:srgbClr val="1E2040"/>
          </a:solidFill>
          <a:ln w="12700">
            <a:solidFill>
              <a:srgbClr val="33336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3922776"/>
            <a:ext cx="8046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57200" y="3975100"/>
            <a:ext cx="8229600" cy="5524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 smtClean="0">
                <a:solidFill>
                  <a:schemeClr val="bg1"/>
                </a:solidFill>
              </a:rPr>
              <a:t>“</a:t>
            </a:r>
            <a:r>
              <a:rPr lang="en-US" sz="1300" i="1" dirty="0" err="1" smtClean="0">
                <a:solidFill>
                  <a:schemeClr val="bg1"/>
                </a:solidFill>
              </a:rPr>
              <a:t>Bisogna</a:t>
            </a:r>
            <a:r>
              <a:rPr lang="en-US" sz="1300" i="1" dirty="0" smtClean="0">
                <a:solidFill>
                  <a:schemeClr val="bg1"/>
                </a:solidFill>
              </a:rPr>
              <a:t> </a:t>
            </a:r>
            <a:r>
              <a:rPr lang="en-US" sz="1300" i="1" dirty="0" err="1" smtClean="0">
                <a:solidFill>
                  <a:schemeClr val="bg1"/>
                </a:solidFill>
              </a:rPr>
              <a:t>sempre</a:t>
            </a:r>
            <a:r>
              <a:rPr lang="en-US" sz="1300" i="1" dirty="0" smtClean="0">
                <a:solidFill>
                  <a:schemeClr val="bg1"/>
                </a:solidFill>
              </a:rPr>
              <a:t> </a:t>
            </a:r>
            <a:r>
              <a:rPr lang="en-US" sz="1300" i="1" dirty="0" err="1" smtClean="0">
                <a:solidFill>
                  <a:schemeClr val="bg1"/>
                </a:solidFill>
              </a:rPr>
              <a:t>avere</a:t>
            </a:r>
            <a:r>
              <a:rPr lang="en-US" sz="1300" i="1" dirty="0" smtClean="0">
                <a:solidFill>
                  <a:schemeClr val="bg1"/>
                </a:solidFill>
              </a:rPr>
              <a:t> </a:t>
            </a:r>
            <a:r>
              <a:rPr lang="en-US" sz="1300" i="1" dirty="0">
                <a:solidFill>
                  <a:schemeClr val="bg1"/>
                </a:solidFill>
              </a:rPr>
              <a:t>il coraggio di fare </a:t>
            </a:r>
            <a:r>
              <a:rPr lang="en-US" sz="1300" i="1" dirty="0" smtClean="0">
                <a:solidFill>
                  <a:schemeClr val="bg1"/>
                </a:solidFill>
              </a:rPr>
              <a:t>del </a:t>
            </a:r>
            <a:r>
              <a:rPr lang="en-US" sz="1300" i="1" dirty="0">
                <a:solidFill>
                  <a:schemeClr val="bg1"/>
                </a:solidFill>
              </a:rPr>
              <a:t>bene."</a:t>
            </a:r>
            <a:endParaRPr lang="en-US" sz="13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11000">
        <p:wipe/>
      </p:transition>
    </mc:Choice>
    <mc:Fallback xmlns="">
      <p:transition spd="slow" advClick="0" advTm="11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82880" cy="51435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961120" y="0"/>
            <a:ext cx="182880" cy="51435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123444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 FORNO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274320" y="2011680"/>
            <a:ext cx="8595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D4A017"/>
                </a:solidFill>
              </a:rPr>
              <a:t>27 aprile 1932 — 5 giugno 1944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1828800" y="2560320"/>
            <a:ext cx="5486400" cy="3657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6974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DF6EC"/>
                </a:solidFill>
              </a:rPr>
              <a:t>Ultimo martire della Resistenza </a:t>
            </a:r>
            <a:r>
              <a:rPr lang="en-US" sz="1500" dirty="0" err="1">
                <a:solidFill>
                  <a:srgbClr val="FDF6EC"/>
                </a:solidFill>
              </a:rPr>
              <a:t>romana</a:t>
            </a:r>
            <a:r>
              <a:rPr lang="en-US" sz="1500" dirty="0" smtClean="0">
                <a:solidFill>
                  <a:srgbClr val="FDF6EC"/>
                </a:solidFill>
              </a:rPr>
              <a:t>.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dirty="0" smtClean="0">
                <a:solidFill>
                  <a:schemeClr val="bg1"/>
                </a:solidFill>
              </a:rPr>
              <a:t>La </a:t>
            </a:r>
            <a:r>
              <a:rPr lang="en-US" sz="1500" dirty="0" err="1" smtClean="0">
                <a:solidFill>
                  <a:schemeClr val="bg1"/>
                </a:solidFill>
              </a:rPr>
              <a:t>sua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memoria</a:t>
            </a:r>
            <a:r>
              <a:rPr lang="en-US" sz="1500" dirty="0" smtClean="0">
                <a:solidFill>
                  <a:schemeClr val="bg1"/>
                </a:solidFill>
              </a:rPr>
              <a:t> vive in </a:t>
            </a:r>
            <a:r>
              <a:rPr lang="en-US" sz="1500" dirty="0" err="1" smtClean="0">
                <a:solidFill>
                  <a:schemeClr val="bg1"/>
                </a:solidFill>
              </a:rPr>
              <a:t>noi</a:t>
            </a:r>
            <a:r>
              <a:rPr lang="en-US" sz="1500" dirty="0" smtClean="0">
                <a:solidFill>
                  <a:schemeClr val="bg1"/>
                </a:solidFill>
              </a:rPr>
              <a:t>!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617220" y="3803904"/>
            <a:ext cx="7029450" cy="9098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it-IT" sz="1900" b="1" i="1" dirty="0" smtClean="0">
                <a:solidFill>
                  <a:srgbClr val="FF0000"/>
                </a:solidFill>
              </a:rPr>
              <a:t>Vuoi  </a:t>
            </a:r>
            <a:r>
              <a:rPr lang="it-IT" sz="1900" b="1" i="1" dirty="0">
                <a:solidFill>
                  <a:srgbClr val="FF0000"/>
                </a:solidFill>
              </a:rPr>
              <a:t>vedere il ponte che il piccolo Ughetto salvò dai nazisti? Scansiona il </a:t>
            </a:r>
            <a:r>
              <a:rPr lang="it-IT" sz="1900" b="1" i="1" dirty="0" err="1">
                <a:solidFill>
                  <a:srgbClr val="FF0000"/>
                </a:solidFill>
              </a:rPr>
              <a:t>Qr</a:t>
            </a:r>
            <a:r>
              <a:rPr lang="it-IT" sz="1900" b="1" i="1" dirty="0">
                <a:solidFill>
                  <a:srgbClr val="FF0000"/>
                </a:solidFill>
              </a:rPr>
              <a:t> Code</a:t>
            </a:r>
            <a:endParaRPr lang="en-US" sz="1900" dirty="0">
              <a:solidFill>
                <a:srgbClr val="FF0000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274320" y="4434840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14" name="Rettangolo 13"/>
          <p:cNvSpPr/>
          <p:nvPr/>
        </p:nvSpPr>
        <p:spPr>
          <a:xfrm>
            <a:off x="726708" y="250227"/>
            <a:ext cx="73657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2A2A4A">
                    <a:alpha val="20000"/>
                  </a:srgbClr>
                </a:solidFill>
              </a:rPr>
              <a:t>1932</a:t>
            </a:r>
            <a:r>
              <a:rPr lang="en-US" b="1" dirty="0">
                <a:solidFill>
                  <a:srgbClr val="2A2A4A">
                    <a:alpha val="20000"/>
                  </a:srgbClr>
                </a:solidFill>
              </a:rPr>
              <a:t> – </a:t>
            </a:r>
            <a:r>
              <a:rPr lang="en-US" sz="7200" b="1" dirty="0">
                <a:solidFill>
                  <a:srgbClr val="2A2A4A">
                    <a:alpha val="20000"/>
                  </a:srgbClr>
                </a:solidFill>
              </a:rPr>
              <a:t>1944</a:t>
            </a:r>
            <a:endParaRPr lang="en-US" sz="72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670" y="3688080"/>
            <a:ext cx="1200150" cy="12001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750" advClick="0" advTm="15000">
        <p:wipe/>
      </p:transition>
    </mc:Choice>
    <mc:Fallback>
      <p:transition spd="slow" advClick="0" advTm="1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CHI ERA UGO </a:t>
            </a:r>
            <a:r>
              <a:rPr lang="en-US" sz="2800" b="1" dirty="0" smtClean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FORNO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822960"/>
            <a:ext cx="9144000" cy="6400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20040" y="1051560"/>
            <a:ext cx="3383280" cy="3566160"/>
          </a:xfrm>
          <a:prstGeom prst="rect">
            <a:avLst/>
          </a:prstGeom>
          <a:solidFill>
            <a:srgbClr val="1A1A2E"/>
          </a:solidFill>
          <a:ln w="25400">
            <a:solidFill>
              <a:srgbClr val="D4A017"/>
            </a:solidFill>
            <a:prstDash val="solid"/>
          </a:ln>
          <a:effectLst>
            <a:outerShdw blurRad="101600" dist="38100" dir="8100000" algn="bl" rotWithShape="0">
              <a:srgbClr val="000000">
                <a:alpha val="2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20040" y="1051560"/>
            <a:ext cx="3291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</a:t>
            </a:r>
            <a:endParaRPr lang="en-US" sz="11000" dirty="0"/>
          </a:p>
        </p:txBody>
      </p:sp>
      <p:sp>
        <p:nvSpPr>
          <p:cNvPr id="7" name="Text 5"/>
          <p:cNvSpPr/>
          <p:nvPr/>
        </p:nvSpPr>
        <p:spPr>
          <a:xfrm>
            <a:off x="91440" y="1686415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D4A017"/>
                </a:solidFill>
              </a:rPr>
              <a:t>ghetto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320040" y="246888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AAAAAA"/>
                </a:solidFill>
              </a:rPr>
              <a:t>così lo chiamavano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i="1" dirty="0">
                <a:solidFill>
                  <a:srgbClr val="AAAAAA"/>
                </a:solidFill>
              </a:rPr>
              <a:t>tutti gli amici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20040" y="3154680"/>
            <a:ext cx="3291840" cy="3657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3154680"/>
            <a:ext cx="3291840" cy="123444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D4A017"/>
                </a:solidFill>
              </a:rPr>
              <a:t>🗓 Nato: </a:t>
            </a:r>
            <a:r>
              <a:rPr lang="en-US" sz="1150" dirty="0">
                <a:solidFill>
                  <a:srgbClr val="FFFFFF"/>
                </a:solidFill>
              </a:rPr>
              <a:t>27 aprile 1932, Roma</a:t>
            </a:r>
            <a:endParaRPr lang="en-US" sz="1150" dirty="0"/>
          </a:p>
          <a:p>
            <a:pPr marL="0" indent="0">
              <a:buNone/>
            </a:pPr>
            <a:r>
              <a:rPr lang="en-US" sz="1150" b="1" dirty="0">
                <a:solidFill>
                  <a:srgbClr val="D4A017"/>
                </a:solidFill>
              </a:rPr>
              <a:t>📍 Quartiere: 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</a:rPr>
              <a:t>Via Nemorense, Roma</a:t>
            </a:r>
            <a:endParaRPr lang="en-US" sz="1150" dirty="0"/>
          </a:p>
          <a:p>
            <a:pPr marL="0" indent="0">
              <a:buNone/>
            </a:pPr>
            <a:r>
              <a:rPr lang="en-US" sz="1150" b="1" dirty="0">
                <a:solidFill>
                  <a:srgbClr val="D4A017"/>
                </a:solidFill>
              </a:rPr>
              <a:t>📚 Scuola: 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</a:rPr>
              <a:t>Media "Luigi Settembrini"</a:t>
            </a:r>
            <a:endParaRPr lang="en-US" sz="1150" dirty="0"/>
          </a:p>
          <a:p>
            <a:pPr marL="0" indent="0">
              <a:buNone/>
            </a:pPr>
            <a:r>
              <a:rPr lang="en-US" sz="1150" b="1" dirty="0">
                <a:solidFill>
                  <a:srgbClr val="D4A017"/>
                </a:solidFill>
              </a:rPr>
              <a:t>🎓 Classe: 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</a:rPr>
              <a:t>Seconda Media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840480" y="1051560"/>
            <a:ext cx="502920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0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840480" y="1051560"/>
            <a:ext cx="91440" cy="10972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069080" y="1143000"/>
            <a:ext cx="4663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2E"/>
                </a:solidFill>
              </a:rPr>
              <a:t>👦 Un ragazzo come </a:t>
            </a:r>
            <a:r>
              <a:rPr lang="en-US" sz="1400" b="1" dirty="0" err="1" smtClean="0">
                <a:solidFill>
                  <a:srgbClr val="1A1A2E"/>
                </a:solidFill>
              </a:rPr>
              <a:t>noi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069080" y="1435608"/>
            <a:ext cx="4663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 err="1" smtClean="0">
                <a:solidFill>
                  <a:srgbClr val="6B7280"/>
                </a:solidFill>
              </a:rPr>
              <a:t>Ughetto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aveva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>
                <a:solidFill>
                  <a:srgbClr val="6B7280"/>
                </a:solidFill>
              </a:rPr>
              <a:t>12 anni, </a:t>
            </a:r>
            <a:r>
              <a:rPr lang="en-US" sz="1200" dirty="0" err="1" smtClean="0">
                <a:solidFill>
                  <a:srgbClr val="6B7280"/>
                </a:solidFill>
              </a:rPr>
              <a:t>viveva</a:t>
            </a:r>
            <a:r>
              <a:rPr lang="en-US" sz="1200" dirty="0" smtClean="0">
                <a:solidFill>
                  <a:srgbClr val="6B7280"/>
                </a:solidFill>
              </a:rPr>
              <a:t> a </a:t>
            </a:r>
            <a:r>
              <a:rPr lang="en-US" sz="1200" dirty="0">
                <a:solidFill>
                  <a:srgbClr val="6B7280"/>
                </a:solidFill>
              </a:rPr>
              <a:t>R</a:t>
            </a:r>
            <a:r>
              <a:rPr lang="en-US" sz="1200" dirty="0" smtClean="0">
                <a:solidFill>
                  <a:srgbClr val="6B7280"/>
                </a:solidFill>
              </a:rPr>
              <a:t>oma </a:t>
            </a:r>
            <a:r>
              <a:rPr lang="en-US" sz="1200" dirty="0" err="1" smtClean="0">
                <a:solidFill>
                  <a:srgbClr val="6B7280"/>
                </a:solidFill>
              </a:rPr>
              <a:t>nel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>
                <a:solidFill>
                  <a:srgbClr val="6B7280"/>
                </a:solidFill>
              </a:rPr>
              <a:t>Q</a:t>
            </a:r>
            <a:r>
              <a:rPr lang="en-US" sz="1200" dirty="0" err="1" smtClean="0">
                <a:solidFill>
                  <a:srgbClr val="6B7280"/>
                </a:solidFill>
              </a:rPr>
              <a:t>uartiere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Nemorense</a:t>
            </a:r>
            <a:r>
              <a:rPr lang="en-US" sz="1200" dirty="0" smtClean="0">
                <a:solidFill>
                  <a:srgbClr val="6B7280"/>
                </a:solidFill>
              </a:rPr>
              <a:t>. Era </a:t>
            </a:r>
            <a:r>
              <a:rPr lang="en-US" sz="1200" dirty="0" err="1" smtClean="0">
                <a:solidFill>
                  <a:srgbClr val="6B7280"/>
                </a:solidFill>
              </a:rPr>
              <a:t>figlio</a:t>
            </a:r>
            <a:r>
              <a:rPr lang="en-US" sz="1200" dirty="0" smtClean="0">
                <a:solidFill>
                  <a:srgbClr val="6B7280"/>
                </a:solidFill>
              </a:rPr>
              <a:t> di un </a:t>
            </a:r>
            <a:r>
              <a:rPr lang="en-US" sz="1200" dirty="0" err="1" smtClean="0">
                <a:solidFill>
                  <a:srgbClr val="6B7280"/>
                </a:solidFill>
              </a:rPr>
              <a:t>impiegato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statale</a:t>
            </a:r>
            <a:r>
              <a:rPr lang="en-US" sz="1200" dirty="0" smtClean="0">
                <a:solidFill>
                  <a:srgbClr val="6B7280"/>
                </a:solidFill>
              </a:rPr>
              <a:t> e </a:t>
            </a:r>
            <a:r>
              <a:rPr lang="en-US" sz="1200" dirty="0" err="1" smtClean="0">
                <a:solidFill>
                  <a:srgbClr val="6B7280"/>
                </a:solidFill>
              </a:rPr>
              <a:t>frequentava</a:t>
            </a:r>
            <a:r>
              <a:rPr lang="en-US" sz="1200" dirty="0" smtClean="0">
                <a:solidFill>
                  <a:srgbClr val="6B7280"/>
                </a:solidFill>
              </a:rPr>
              <a:t> la </a:t>
            </a:r>
            <a:r>
              <a:rPr lang="en-US" sz="1200" dirty="0" err="1" smtClean="0">
                <a:solidFill>
                  <a:srgbClr val="6B7280"/>
                </a:solidFill>
              </a:rPr>
              <a:t>scuola</a:t>
            </a:r>
            <a:r>
              <a:rPr lang="en-US" sz="1200" dirty="0" smtClean="0">
                <a:solidFill>
                  <a:srgbClr val="6B7280"/>
                </a:solidFill>
              </a:rPr>
              <a:t> media al “Luigi </a:t>
            </a:r>
            <a:r>
              <a:rPr lang="en-US" sz="1200" dirty="0" err="1" smtClean="0">
                <a:solidFill>
                  <a:srgbClr val="6B7280"/>
                </a:solidFill>
              </a:rPr>
              <a:t>Settembrini</a:t>
            </a:r>
            <a:r>
              <a:rPr lang="en-US" sz="1200" dirty="0" smtClean="0">
                <a:solidFill>
                  <a:srgbClr val="6B7280"/>
                </a:solidFill>
              </a:rPr>
              <a:t>”. </a:t>
            </a:r>
            <a:r>
              <a:rPr lang="en-US" sz="1200" dirty="0" err="1" smtClean="0">
                <a:solidFill>
                  <a:srgbClr val="6B7280"/>
                </a:solidFill>
              </a:rPr>
              <a:t>Nel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giugno</a:t>
            </a:r>
            <a:r>
              <a:rPr lang="en-US" sz="1200" dirty="0" smtClean="0">
                <a:solidFill>
                  <a:srgbClr val="6B7280"/>
                </a:solidFill>
              </a:rPr>
              <a:t> 1944 </a:t>
            </a:r>
            <a:r>
              <a:rPr lang="en-US" sz="1200" dirty="0" err="1" smtClean="0">
                <a:solidFill>
                  <a:srgbClr val="6B7280"/>
                </a:solidFill>
              </a:rPr>
              <a:t>aveva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appena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concluso</a:t>
            </a:r>
            <a:r>
              <a:rPr lang="en-US" sz="1200" dirty="0" smtClean="0">
                <a:solidFill>
                  <a:srgbClr val="6B7280"/>
                </a:solidFill>
              </a:rPr>
              <a:t> la </a:t>
            </a:r>
            <a:r>
              <a:rPr lang="en-US" sz="1200" dirty="0" err="1" smtClean="0">
                <a:solidFill>
                  <a:srgbClr val="6B7280"/>
                </a:solidFill>
              </a:rPr>
              <a:t>seconda</a:t>
            </a:r>
            <a:r>
              <a:rPr lang="en-US" sz="1200" dirty="0" smtClean="0">
                <a:solidFill>
                  <a:srgbClr val="6B7280"/>
                </a:solidFill>
              </a:rPr>
              <a:t> media con </a:t>
            </a:r>
            <a:r>
              <a:rPr lang="en-US" sz="1200" dirty="0" err="1" smtClean="0">
                <a:solidFill>
                  <a:srgbClr val="6B7280"/>
                </a:solidFill>
              </a:rPr>
              <a:t>ottimi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voti</a:t>
            </a:r>
            <a:r>
              <a:rPr lang="en-US" sz="1200" dirty="0" smtClean="0">
                <a:solidFill>
                  <a:srgbClr val="6B7280"/>
                </a:solidFill>
              </a:rPr>
              <a:t>, ma la </a:t>
            </a:r>
            <a:r>
              <a:rPr lang="en-US" sz="1200" dirty="0" err="1" smtClean="0">
                <a:solidFill>
                  <a:srgbClr val="6B7280"/>
                </a:solidFill>
              </a:rPr>
              <a:t>sua</a:t>
            </a:r>
            <a:r>
              <a:rPr lang="en-US" sz="1200" dirty="0" smtClean="0">
                <a:solidFill>
                  <a:srgbClr val="6B7280"/>
                </a:solidFill>
              </a:rPr>
              <a:t> vita </a:t>
            </a:r>
            <a:r>
              <a:rPr lang="en-US" sz="1200" dirty="0" err="1" smtClean="0">
                <a:solidFill>
                  <a:srgbClr val="6B7280"/>
                </a:solidFill>
              </a:rPr>
              <a:t>cambiò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repentinamente</a:t>
            </a:r>
            <a:r>
              <a:rPr lang="en-US" sz="1200" dirty="0" smtClean="0">
                <a:solidFill>
                  <a:srgbClr val="6B7280"/>
                </a:solidFill>
              </a:rPr>
              <a:t> in un solo </a:t>
            </a:r>
            <a:r>
              <a:rPr lang="en-US" sz="1200" dirty="0" err="1" smtClean="0">
                <a:solidFill>
                  <a:srgbClr val="6B7280"/>
                </a:solidFill>
              </a:rPr>
              <a:t>giorno</a:t>
            </a:r>
            <a:r>
              <a:rPr lang="en-US" sz="1200" dirty="0" smtClean="0">
                <a:solidFill>
                  <a:srgbClr val="6B7280"/>
                </a:solidFill>
              </a:rPr>
              <a:t>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840480" y="2286000"/>
            <a:ext cx="502920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0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840480" y="2286000"/>
            <a:ext cx="91440" cy="10972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069080" y="2377440"/>
            <a:ext cx="4663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2E"/>
                </a:solidFill>
              </a:rPr>
              <a:t>⚔️ La guerra intorno a lui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069080" y="2670048"/>
            <a:ext cx="4663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</a:rPr>
              <a:t>Roma era occupata dai tedeschi dal settembre 1943. I nazisti controllavano la città e i cittadini vivevano nel terrore.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840480" y="3520440"/>
            <a:ext cx="502920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0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840480" y="3520440"/>
            <a:ext cx="91440" cy="10972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069080" y="3611880"/>
            <a:ext cx="4663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2E"/>
                </a:solidFill>
              </a:rPr>
              <a:t>🌅 Il giorno fatale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069080" y="3904488"/>
            <a:ext cx="4663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</a:rPr>
              <a:t>Il 5 giugno 1944, </a:t>
            </a:r>
            <a:r>
              <a:rPr lang="en-US" sz="1200" dirty="0" err="1" smtClean="0">
                <a:solidFill>
                  <a:srgbClr val="6B7280"/>
                </a:solidFill>
              </a:rPr>
              <a:t>quando</a:t>
            </a:r>
            <a:r>
              <a:rPr lang="en-US" sz="1200" dirty="0" smtClean="0">
                <a:solidFill>
                  <a:srgbClr val="6B7280"/>
                </a:solidFill>
              </a:rPr>
              <a:t> Roma </a:t>
            </a:r>
            <a:r>
              <a:rPr lang="en-US" sz="1200" dirty="0">
                <a:solidFill>
                  <a:srgbClr val="6B7280"/>
                </a:solidFill>
              </a:rPr>
              <a:t>stava per </a:t>
            </a:r>
            <a:r>
              <a:rPr lang="en-US" sz="1200" dirty="0" err="1">
                <a:solidFill>
                  <a:srgbClr val="6B7280"/>
                </a:solidFill>
              </a:rPr>
              <a:t>essere</a:t>
            </a:r>
            <a:r>
              <a:rPr lang="en-US" sz="1200" dirty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liberata</a:t>
            </a:r>
            <a:r>
              <a:rPr lang="en-US" sz="1200" dirty="0" smtClean="0">
                <a:solidFill>
                  <a:srgbClr val="6B7280"/>
                </a:solidFill>
              </a:rPr>
              <a:t>, </a:t>
            </a:r>
            <a:r>
              <a:rPr lang="en-US" sz="1200" dirty="0">
                <a:solidFill>
                  <a:srgbClr val="6B7280"/>
                </a:solidFill>
              </a:rPr>
              <a:t>Ugo </a:t>
            </a:r>
            <a:r>
              <a:rPr lang="en-US" sz="1200" dirty="0" err="1" smtClean="0">
                <a:solidFill>
                  <a:srgbClr val="6B7280"/>
                </a:solidFill>
              </a:rPr>
              <a:t>doveva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incontrare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degli</a:t>
            </a:r>
            <a:r>
              <a:rPr lang="en-US" sz="1200" dirty="0" smtClean="0">
                <a:solidFill>
                  <a:srgbClr val="6B7280"/>
                </a:solidFill>
              </a:rPr>
              <a:t> amici a </a:t>
            </a:r>
            <a:r>
              <a:rPr lang="en-US" sz="1200" dirty="0" err="1" smtClean="0">
                <a:solidFill>
                  <a:srgbClr val="6B7280"/>
                </a:solidFill>
              </a:rPr>
              <a:t>P.zza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Vescovio</a:t>
            </a:r>
            <a:r>
              <a:rPr lang="en-US" sz="1200" dirty="0" smtClean="0">
                <a:solidFill>
                  <a:srgbClr val="6B7280"/>
                </a:solidFill>
              </a:rPr>
              <a:t>, ma </a:t>
            </a:r>
            <a:r>
              <a:rPr lang="en-US" sz="1200" dirty="0" err="1" smtClean="0">
                <a:solidFill>
                  <a:srgbClr val="6B7280"/>
                </a:solidFill>
              </a:rPr>
              <a:t>sentì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che</a:t>
            </a:r>
            <a:r>
              <a:rPr lang="en-US" sz="1200" dirty="0" smtClean="0">
                <a:solidFill>
                  <a:srgbClr val="6B7280"/>
                </a:solidFill>
              </a:rPr>
              <a:t> un </a:t>
            </a:r>
            <a:r>
              <a:rPr lang="en-US" sz="1200" dirty="0" err="1" smtClean="0">
                <a:solidFill>
                  <a:srgbClr val="6B7280"/>
                </a:solidFill>
              </a:rPr>
              <a:t>gruppo</a:t>
            </a:r>
            <a:r>
              <a:rPr lang="en-US" sz="1200" dirty="0" smtClean="0">
                <a:solidFill>
                  <a:srgbClr val="6B7280"/>
                </a:solidFill>
              </a:rPr>
              <a:t> di </a:t>
            </a:r>
            <a:r>
              <a:rPr lang="en-US" sz="1200" dirty="0" err="1" smtClean="0">
                <a:solidFill>
                  <a:srgbClr val="6B7280"/>
                </a:solidFill>
              </a:rPr>
              <a:t>genieri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tedeschi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stava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minando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il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ponte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ferroviario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dell’Aniene</a:t>
            </a:r>
            <a:r>
              <a:rPr lang="en-US" sz="1200" dirty="0">
                <a:solidFill>
                  <a:srgbClr val="6B7280"/>
                </a:solidFill>
              </a:rPr>
              <a:t> </a:t>
            </a:r>
            <a:r>
              <a:rPr lang="en-US" sz="1200" dirty="0" smtClean="0">
                <a:solidFill>
                  <a:srgbClr val="6B7280"/>
                </a:solidFill>
              </a:rPr>
              <a:t>e </a:t>
            </a:r>
            <a:r>
              <a:rPr lang="en-US" sz="1200" dirty="0" err="1" smtClean="0">
                <a:solidFill>
                  <a:srgbClr val="6B7280"/>
                </a:solidFill>
              </a:rPr>
              <a:t>senza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rifletterci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troppo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 err="1" smtClean="0">
                <a:solidFill>
                  <a:srgbClr val="6B7280"/>
                </a:solidFill>
              </a:rPr>
              <a:t>decise</a:t>
            </a:r>
            <a:r>
              <a:rPr lang="en-US" sz="1200" dirty="0" smtClean="0">
                <a:solidFill>
                  <a:srgbClr val="6B7280"/>
                </a:solidFill>
              </a:rPr>
              <a:t> </a:t>
            </a:r>
            <a:r>
              <a:rPr lang="en-US" sz="1200" dirty="0">
                <a:solidFill>
                  <a:srgbClr val="6B7280"/>
                </a:solidFill>
              </a:rPr>
              <a:t>di agire.</a:t>
            </a:r>
            <a:endParaRPr lang="en-US" sz="1200" dirty="0"/>
          </a:p>
        </p:txBody>
      </p:sp>
      <p:pic>
        <p:nvPicPr>
          <p:cNvPr id="23" name="Immagin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280" y="1112520"/>
            <a:ext cx="1280160" cy="12801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20000">
        <p:wipe/>
      </p:transition>
    </mc:Choice>
    <mc:Fallback xmlns="">
      <p:transition spd="slow" advClick="0" advTm="20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3" grpId="0" animBg="1"/>
      <p:bldP spid="14" grpId="0" animBg="1"/>
      <p:bldP spid="17" grpId="0" animBg="1"/>
      <p:bldP spid="18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D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IL CONTESTO STORICO: ROMA DURANTE LA GUERRA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645920" y="1005840"/>
            <a:ext cx="73152" cy="374904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417320" y="1024128"/>
            <a:ext cx="457200" cy="457200"/>
          </a:xfrm>
          <a:prstGeom prst="ellipse">
            <a:avLst/>
          </a:prstGeom>
          <a:solidFill>
            <a:srgbClr val="6B7280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" y="96012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A1A2E"/>
                </a:solidFill>
              </a:rPr>
              <a:t>1939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011680" y="960120"/>
            <a:ext cx="685800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0B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103120" y="960120"/>
            <a:ext cx="6675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</a:rPr>
              <a:t>Inizio della Seconda Guerra Mondiale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417320" y="1773936"/>
            <a:ext cx="457200" cy="457200"/>
          </a:xfrm>
          <a:prstGeom prst="ellipse">
            <a:avLst/>
          </a:prstGeom>
          <a:solidFill>
            <a:srgbClr val="C0392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" y="1709928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A1A2E"/>
                </a:solidFill>
              </a:rPr>
              <a:t>8 sett.</a:t>
            </a:r>
            <a:endParaRPr lang="en-US" sz="1000" dirty="0"/>
          </a:p>
          <a:p>
            <a:pPr marL="0" indent="0" algn="r">
              <a:buNone/>
            </a:pPr>
            <a:r>
              <a:rPr lang="en-US" sz="1000" b="1" dirty="0">
                <a:solidFill>
                  <a:srgbClr val="1A1A2E"/>
                </a:solidFill>
              </a:rPr>
              <a:t>1943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011680" y="1709928"/>
            <a:ext cx="685800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0B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103120" y="1709928"/>
            <a:ext cx="6675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</a:rPr>
              <a:t>Armistizio italiano: l'Italia cambia fronte ma i tedeschi occupano Roma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1417320" y="2523744"/>
            <a:ext cx="457200" cy="457200"/>
          </a:xfrm>
          <a:prstGeom prst="ellipse">
            <a:avLst/>
          </a:prstGeom>
          <a:solidFill>
            <a:srgbClr val="8B1A1A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" y="2459736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A1A2E"/>
                </a:solidFill>
              </a:rPr>
              <a:t>1943–44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011680" y="2459736"/>
            <a:ext cx="685800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0B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103120" y="2459736"/>
            <a:ext cx="6675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</a:rPr>
              <a:t>Occupazione nazista di Roma: retate, deportazioni, terrore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1417320" y="3273552"/>
            <a:ext cx="457200" cy="457200"/>
          </a:xfrm>
          <a:prstGeom prst="ellipse">
            <a:avLst/>
          </a:prstGeom>
          <a:solidFill>
            <a:srgbClr val="5A6A1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" y="3209544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A1A2E"/>
                </a:solidFill>
              </a:rPr>
              <a:t>4 giu.</a:t>
            </a:r>
            <a:endParaRPr lang="en-US" sz="1000" dirty="0"/>
          </a:p>
          <a:p>
            <a:pPr marL="0" indent="0" algn="r">
              <a:buNone/>
            </a:pPr>
            <a:r>
              <a:rPr lang="en-US" sz="1000" b="1" dirty="0">
                <a:solidFill>
                  <a:srgbClr val="1A1A2E"/>
                </a:solidFill>
              </a:rPr>
              <a:t>1944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011680" y="3209544"/>
            <a:ext cx="685800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0B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103120" y="3209544"/>
            <a:ext cx="6675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</a:rPr>
              <a:t>Le truppe alleate entrano a Roma! Roma è quasi libera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1417320" y="4023360"/>
            <a:ext cx="457200" cy="457200"/>
          </a:xfrm>
          <a:prstGeom prst="ellipse">
            <a:avLst/>
          </a:prstGeom>
          <a:solidFill>
            <a:srgbClr val="C0392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" y="3959352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A1A2E"/>
                </a:solidFill>
              </a:rPr>
              <a:t>5 giu.</a:t>
            </a:r>
            <a:endParaRPr lang="en-US" sz="1000" dirty="0"/>
          </a:p>
          <a:p>
            <a:pPr marL="0" indent="0" algn="r">
              <a:buNone/>
            </a:pPr>
            <a:r>
              <a:rPr lang="en-US" sz="1000" b="1" dirty="0">
                <a:solidFill>
                  <a:srgbClr val="1A1A2E"/>
                </a:solidFill>
              </a:rPr>
              <a:t>1944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2011680" y="3959352"/>
            <a:ext cx="685800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0B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103120" y="3959352"/>
            <a:ext cx="6675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</a:rPr>
              <a:t>Ugo Forno muore per salvare il ponte — ultima vittima della Resistenza romana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20000">
        <p:wipe/>
      </p:transition>
    </mc:Choice>
    <mc:Fallback xmlns="">
      <p:transition spd="slow" advClick="0" advTm="20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5A6A1E"/>
          </a:solidFill>
          <a:ln w="12700">
            <a:solidFill>
              <a:srgbClr val="5A6A1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RESISTENZA ROMANA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960120"/>
            <a:ext cx="8229600" cy="822960"/>
          </a:xfrm>
          <a:prstGeom prst="rect">
            <a:avLst/>
          </a:prstGeom>
          <a:solidFill>
            <a:srgbClr val="252540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00584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FDF6EC"/>
                </a:solidFill>
              </a:rPr>
              <a:t>«La Resistenza è stata la risposta del popolo italiano all'occupazione nazifascista: uomini, donne e ragazzi che scelsero la libertà a rischio della vita.»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320040" y="2011680"/>
            <a:ext cx="4206240" cy="1280160"/>
          </a:xfrm>
          <a:prstGeom prst="rect">
            <a:avLst/>
          </a:prstGeom>
          <a:solidFill>
            <a:srgbClr val="252540"/>
          </a:solidFill>
          <a:ln w="12700">
            <a:solidFill>
              <a:srgbClr val="5A6A1E"/>
            </a:solidFill>
            <a:prstDash val="solid"/>
          </a:ln>
          <a:effectLst>
            <a:outerShdw blurRad="76200" dist="254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0040" y="2011680"/>
            <a:ext cx="4206240" cy="64008"/>
          </a:xfrm>
          <a:prstGeom prst="rect">
            <a:avLst/>
          </a:prstGeom>
          <a:solidFill>
            <a:srgbClr val="5A6A1E"/>
          </a:solidFill>
          <a:ln w="12700">
            <a:solidFill>
              <a:srgbClr val="5A6A1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103120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4A017"/>
                </a:solidFill>
              </a:rPr>
              <a:t>I</a:t>
            </a:r>
            <a:r>
              <a:rPr lang="en-US" sz="1300" b="1" dirty="0" smtClean="0">
                <a:solidFill>
                  <a:srgbClr val="D4A017"/>
                </a:solidFill>
              </a:rPr>
              <a:t> </a:t>
            </a:r>
            <a:r>
              <a:rPr lang="en-US" sz="1300" b="1" dirty="0" err="1" smtClean="0">
                <a:solidFill>
                  <a:srgbClr val="D4A017"/>
                </a:solidFill>
              </a:rPr>
              <a:t>partigiani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2432304"/>
            <a:ext cx="3931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CCCCC"/>
                </a:solidFill>
              </a:rPr>
              <a:t>Civili e </a:t>
            </a:r>
            <a:r>
              <a:rPr lang="en-US" sz="1150" dirty="0" err="1" smtClean="0">
                <a:solidFill>
                  <a:srgbClr val="CCCCCC"/>
                </a:solidFill>
              </a:rPr>
              <a:t>soldati</a:t>
            </a:r>
            <a:r>
              <a:rPr lang="en-US" sz="1150" dirty="0" smtClean="0">
                <a:solidFill>
                  <a:srgbClr val="CCCCCC"/>
                </a:solidFill>
              </a:rPr>
              <a:t> </a:t>
            </a:r>
            <a:r>
              <a:rPr lang="en-US" sz="1150" dirty="0">
                <a:solidFill>
                  <a:srgbClr val="CCCCCC"/>
                </a:solidFill>
              </a:rPr>
              <a:t>si organizzarono in gruppi armati per combattere i nazisti e </a:t>
            </a:r>
            <a:r>
              <a:rPr lang="en-US" sz="1150" dirty="0" err="1" smtClean="0">
                <a:solidFill>
                  <a:srgbClr val="CCCCCC"/>
                </a:solidFill>
              </a:rPr>
              <a:t>fascisti</a:t>
            </a:r>
            <a:r>
              <a:rPr lang="en-US" sz="1150" dirty="0">
                <a:solidFill>
                  <a:srgbClr val="CCCCCC"/>
                </a:solidFill>
              </a:rPr>
              <a:t>. Operavano in segreto nelle città e sulle montagne.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709160" y="2011680"/>
            <a:ext cx="4206240" cy="1280160"/>
          </a:xfrm>
          <a:prstGeom prst="rect">
            <a:avLst/>
          </a:prstGeom>
          <a:solidFill>
            <a:srgbClr val="252540"/>
          </a:solidFill>
          <a:ln w="12700">
            <a:solidFill>
              <a:srgbClr val="5A6A1E"/>
            </a:solidFill>
            <a:prstDash val="solid"/>
          </a:ln>
          <a:effectLst>
            <a:outerShdw blurRad="76200" dist="254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09160" y="2011680"/>
            <a:ext cx="4206240" cy="64008"/>
          </a:xfrm>
          <a:prstGeom prst="rect">
            <a:avLst/>
          </a:prstGeom>
          <a:solidFill>
            <a:srgbClr val="5A6A1E"/>
          </a:solidFill>
          <a:ln w="12700">
            <a:solidFill>
              <a:srgbClr val="5A6A1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46320" y="2103120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4A017"/>
                </a:solidFill>
              </a:rPr>
              <a:t>I GAP (Gruppi Azione Patriottica)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46320" y="2432304"/>
            <a:ext cx="3931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 err="1">
                <a:solidFill>
                  <a:srgbClr val="CCCCCC"/>
                </a:solidFill>
              </a:rPr>
              <a:t>U</a:t>
            </a:r>
            <a:r>
              <a:rPr lang="en-US" sz="1150" dirty="0" err="1" smtClean="0">
                <a:solidFill>
                  <a:srgbClr val="CCCCCC"/>
                </a:solidFill>
              </a:rPr>
              <a:t>nità</a:t>
            </a:r>
            <a:r>
              <a:rPr lang="en-US" sz="1150" dirty="0" smtClean="0">
                <a:solidFill>
                  <a:srgbClr val="CCCCCC"/>
                </a:solidFill>
              </a:rPr>
              <a:t> </a:t>
            </a:r>
            <a:r>
              <a:rPr lang="en-US" sz="1150" dirty="0">
                <a:solidFill>
                  <a:srgbClr val="CCCCCC"/>
                </a:solidFill>
              </a:rPr>
              <a:t>partigiane urbane. Compivano azioni di sabotaggio nelle città per ostacolare i tedeschi.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320040" y="3429000"/>
            <a:ext cx="4206240" cy="1280160"/>
          </a:xfrm>
          <a:prstGeom prst="rect">
            <a:avLst/>
          </a:prstGeom>
          <a:solidFill>
            <a:srgbClr val="252540"/>
          </a:solidFill>
          <a:ln w="12700">
            <a:solidFill>
              <a:srgbClr val="5A6A1E"/>
            </a:solidFill>
            <a:prstDash val="solid"/>
          </a:ln>
          <a:effectLst>
            <a:outerShdw blurRad="76200" dist="254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3429000"/>
            <a:ext cx="4206240" cy="64008"/>
          </a:xfrm>
          <a:prstGeom prst="rect">
            <a:avLst/>
          </a:prstGeom>
          <a:solidFill>
            <a:srgbClr val="5A6A1E"/>
          </a:solidFill>
          <a:ln w="12700">
            <a:solidFill>
              <a:srgbClr val="5A6A1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3520440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D4A017"/>
                </a:solidFill>
              </a:rPr>
              <a:t>V</a:t>
            </a:r>
            <a:r>
              <a:rPr lang="en-US" sz="1300" b="1" dirty="0" err="1" smtClean="0">
                <a:solidFill>
                  <a:srgbClr val="D4A017"/>
                </a:solidFill>
              </a:rPr>
              <a:t>ittime</a:t>
            </a:r>
            <a:r>
              <a:rPr lang="en-US" sz="1300" b="1" dirty="0" smtClean="0">
                <a:solidFill>
                  <a:srgbClr val="D4A017"/>
                </a:solidFill>
              </a:rPr>
              <a:t> </a:t>
            </a:r>
            <a:r>
              <a:rPr lang="en-US" sz="1300" b="1" dirty="0">
                <a:solidFill>
                  <a:srgbClr val="D4A017"/>
                </a:solidFill>
              </a:rPr>
              <a:t>civili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7200" y="3849624"/>
            <a:ext cx="301098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CCCCC"/>
                </a:solidFill>
              </a:rPr>
              <a:t>L'occupazione costò la vita a migliaia di romani: deportati, fucilati, morti nei bombardamenti. Le Fosse Ardeatine (335 morti) fu una delle stragi più atroci.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4709160" y="3429000"/>
            <a:ext cx="4206240" cy="1280160"/>
          </a:xfrm>
          <a:prstGeom prst="rect">
            <a:avLst/>
          </a:prstGeom>
          <a:solidFill>
            <a:srgbClr val="252540"/>
          </a:solidFill>
          <a:ln w="12700">
            <a:solidFill>
              <a:srgbClr val="5A6A1E"/>
            </a:solidFill>
            <a:prstDash val="solid"/>
          </a:ln>
          <a:effectLst>
            <a:outerShdw blurRad="76200" dist="254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09160" y="3429000"/>
            <a:ext cx="4206240" cy="64008"/>
          </a:xfrm>
          <a:prstGeom prst="rect">
            <a:avLst/>
          </a:prstGeom>
          <a:solidFill>
            <a:srgbClr val="5A6A1E"/>
          </a:solidFill>
          <a:ln w="12700">
            <a:solidFill>
              <a:srgbClr val="5A6A1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46320" y="3520440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4A017"/>
                </a:solidFill>
              </a:rPr>
              <a:t>Il ruolo dei giovani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846320" y="3849624"/>
            <a:ext cx="3931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CCCCC"/>
                </a:solidFill>
              </a:rPr>
              <a:t>Molti giovanissimi parteciparono alla Resistenza. Ugo Forno è il simbolo di tutti questi ragazzi che scelsero di non voltarsi dall'altra parte.</a:t>
            </a:r>
            <a:endParaRPr lang="en-US" sz="1150" dirty="0"/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293" y="3513909"/>
            <a:ext cx="1069355" cy="7445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20000">
        <p:wipe/>
      </p:transition>
    </mc:Choice>
    <mc:Fallback xmlns="">
      <p:transition spd="slow" advClick="0" advTm="20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  <p:bldP spid="9" grpId="0" animBg="1"/>
      <p:bldP spid="12" grpId="0" animBg="1"/>
      <p:bldP spid="13" grpId="0" animBg="1"/>
      <p:bldP spid="16" grpId="0" animBg="1"/>
      <p:bldP spid="17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 GIUGNO 1944 — L'AZIONE DI UGO FORNO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2240280"/>
            <a:ext cx="8595360" cy="6400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2057400"/>
            <a:ext cx="393192" cy="393192"/>
          </a:xfrm>
          <a:prstGeom prst="ellipse">
            <a:avLst/>
          </a:prstGeom>
          <a:solidFill>
            <a:srgbClr val="1A1A2E"/>
          </a:solidFill>
          <a:ln w="25400">
            <a:solidFill>
              <a:srgbClr val="D4A01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1600200"/>
            <a:ext cx="1325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0392B"/>
                </a:solidFill>
              </a:rPr>
              <a:t>6:30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74320" y="118872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🚪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274320" y="2514600"/>
            <a:ext cx="1325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Ugo esce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di casa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167128" y="2057400"/>
            <a:ext cx="393192" cy="393192"/>
          </a:xfrm>
          <a:prstGeom prst="ellipse">
            <a:avLst/>
          </a:prstGeom>
          <a:solidFill>
            <a:srgbClr val="1A1A2E"/>
          </a:solidFill>
          <a:ln w="25400">
            <a:solidFill>
              <a:srgbClr val="D4A01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709928" y="1600200"/>
            <a:ext cx="1325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0392B"/>
                </a:solidFill>
              </a:rPr>
              <a:t>7:30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709928" y="118872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🗣️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709928" y="2514600"/>
            <a:ext cx="1325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Scopre che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i tedeschi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stanno minando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il ponte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602736" y="2057400"/>
            <a:ext cx="393192" cy="393192"/>
          </a:xfrm>
          <a:prstGeom prst="ellipse">
            <a:avLst/>
          </a:prstGeom>
          <a:solidFill>
            <a:srgbClr val="1A1A2E"/>
          </a:solidFill>
          <a:ln w="25400">
            <a:solidFill>
              <a:srgbClr val="D4A01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145536" y="1600200"/>
            <a:ext cx="1325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0392B"/>
                </a:solidFill>
              </a:rPr>
              <a:t>9:00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145536" y="118872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🔫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3145536" y="2514600"/>
            <a:ext cx="1325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Si procura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un fucile e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riunisce 5 ragazzi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38344" y="2057400"/>
            <a:ext cx="393192" cy="393192"/>
          </a:xfrm>
          <a:prstGeom prst="ellipse">
            <a:avLst/>
          </a:prstGeom>
          <a:solidFill>
            <a:srgbClr val="1A1A2E"/>
          </a:solidFill>
          <a:ln w="25400">
            <a:solidFill>
              <a:srgbClr val="D4A01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81144" y="1600200"/>
            <a:ext cx="1325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0392B"/>
                </a:solidFill>
              </a:rPr>
              <a:t>10:00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581144" y="118872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🌉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4581144" y="2514600"/>
            <a:ext cx="1325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Arrivano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al ponte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sull'Aniene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473952" y="2057400"/>
            <a:ext cx="393192" cy="393192"/>
          </a:xfrm>
          <a:prstGeom prst="ellipse">
            <a:avLst/>
          </a:prstGeom>
          <a:solidFill>
            <a:srgbClr val="1A1A2E"/>
          </a:solidFill>
          <a:ln w="25400">
            <a:solidFill>
              <a:srgbClr val="D4A01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016752" y="1600200"/>
            <a:ext cx="1325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0392B"/>
                </a:solidFill>
              </a:rPr>
              <a:t>11:00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016752" y="118872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💥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016752" y="2514600"/>
            <a:ext cx="1325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Scontro a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fuoco: i tedeschi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si ritirano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7909560" y="2057400"/>
            <a:ext cx="393192" cy="393192"/>
          </a:xfrm>
          <a:prstGeom prst="ellipse">
            <a:avLst/>
          </a:prstGeom>
          <a:solidFill>
            <a:srgbClr val="C0392B"/>
          </a:solidFill>
          <a:ln w="25400">
            <a:solidFill>
              <a:srgbClr val="D4A01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452360" y="1600200"/>
            <a:ext cx="1325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0392B"/>
                </a:solidFill>
              </a:rPr>
              <a:t>12:00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452360" y="118872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😢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7452360" y="2514600"/>
            <a:ext cx="1325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Ugo cade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colpito da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A1A2E"/>
                </a:solidFill>
              </a:rPr>
              <a:t>un mortaio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365760" y="3520440"/>
            <a:ext cx="8412480" cy="1417320"/>
          </a:xfrm>
          <a:prstGeom prst="rect">
            <a:avLst/>
          </a:prstGeom>
          <a:solidFill>
            <a:srgbClr val="1A1A2E"/>
          </a:solidFill>
          <a:ln w="25400">
            <a:solidFill>
              <a:srgbClr val="D4A01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7200" y="3566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4A017"/>
                </a:solidFill>
              </a:rPr>
              <a:t>🌉  Il PONTE FU SALVATO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548640" y="4005072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FDF6EC"/>
                </a:solidFill>
              </a:rPr>
              <a:t>Grazie al sacrificio di Ugo Forno e dei suoi compagni, il ponte ferroviario sull'Aniene rimase intatto.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dirty="0">
                <a:solidFill>
                  <a:srgbClr val="FDF6EC"/>
                </a:solidFill>
              </a:rPr>
              <a:t>Quel ponte era fondamentale per i rifornimenti degli Alleati che liberarono l'Italia.</a:t>
            </a:r>
            <a:endParaRPr lang="en-US" sz="12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10000">
        <p:wipe/>
      </p:transition>
    </mc:Choice>
    <mc:Fallback xmlns="">
      <p:transition spd="slow" advClick="0" advTm="10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-1"/>
            <a:ext cx="9144000" cy="962025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</p:sp>
      <p:sp>
        <p:nvSpPr>
          <p:cNvPr id="32" name="CasellaDiTesto 31"/>
          <p:cNvSpPr txBox="1"/>
          <p:nvPr/>
        </p:nvSpPr>
        <p:spPr>
          <a:xfrm>
            <a:off x="542925" y="196453"/>
            <a:ext cx="8058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bg1"/>
                </a:solidFill>
              </a:rPr>
              <a:t>Certificato </a:t>
            </a:r>
            <a:r>
              <a:rPr lang="it-IT" b="1" dirty="0">
                <a:solidFill>
                  <a:schemeClr val="bg1"/>
                </a:solidFill>
              </a:rPr>
              <a:t>del Comune di Roma</a:t>
            </a:r>
            <a:r>
              <a:rPr lang="it-IT" dirty="0">
                <a:solidFill>
                  <a:schemeClr val="bg1"/>
                </a:solidFill>
              </a:rPr>
              <a:t>, datato 12 ottobre 1946, che ricostruisce e attesta </a:t>
            </a:r>
            <a:r>
              <a:rPr lang="it-IT" dirty="0" smtClean="0">
                <a:solidFill>
                  <a:schemeClr val="bg1"/>
                </a:solidFill>
              </a:rPr>
              <a:t>il </a:t>
            </a:r>
            <a:r>
              <a:rPr lang="it-IT" dirty="0">
                <a:solidFill>
                  <a:schemeClr val="bg1"/>
                </a:solidFill>
              </a:rPr>
              <a:t>tragico episodio </a:t>
            </a:r>
            <a:r>
              <a:rPr lang="it-IT" dirty="0" smtClean="0">
                <a:solidFill>
                  <a:schemeClr val="bg1"/>
                </a:solidFill>
              </a:rPr>
              <a:t>in cui perse la vita Ughetto ( Roma 5 giugno </a:t>
            </a:r>
            <a:r>
              <a:rPr lang="it-IT" dirty="0">
                <a:solidFill>
                  <a:schemeClr val="bg1"/>
                </a:solidFill>
              </a:rPr>
              <a:t>del </a:t>
            </a:r>
            <a:r>
              <a:rPr lang="it-IT" dirty="0" smtClean="0">
                <a:solidFill>
                  <a:schemeClr val="bg1"/>
                </a:solidFill>
              </a:rPr>
              <a:t>1944 ).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33" name="Immagin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570" y="1066800"/>
            <a:ext cx="5106005" cy="407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650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20000">
        <p15:prstTrans prst="fallOver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D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PROTAGONISTI DELL'AZIONE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948940" y="1097280"/>
            <a:ext cx="3291840" cy="2331720"/>
          </a:xfrm>
          <a:prstGeom prst="rect">
            <a:avLst/>
          </a:prstGeom>
          <a:solidFill>
            <a:srgbClr val="1A1A2E"/>
          </a:solidFill>
          <a:ln w="38100">
            <a:solidFill>
              <a:srgbClr val="D4A017"/>
            </a:solidFill>
            <a:prstDash val="solid"/>
          </a:ln>
          <a:effectLst>
            <a:outerShdw blurRad="1270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2926080" y="960120"/>
            <a:ext cx="32918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 smtClean="0">
                <a:solidFill>
                  <a:srgbClr val="FDF6EC"/>
                </a:solidFill>
              </a:rPr>
              <a:t>«</a:t>
            </a:r>
            <a:r>
              <a:rPr lang="en-US" sz="1300" dirty="0" err="1" smtClean="0">
                <a:solidFill>
                  <a:srgbClr val="FDF6EC"/>
                </a:solidFill>
              </a:rPr>
              <a:t>Ughetto</a:t>
            </a:r>
            <a:r>
              <a:rPr lang="en-US" sz="1300" dirty="0" smtClean="0">
                <a:solidFill>
                  <a:srgbClr val="FDF6EC"/>
                </a:solidFill>
              </a:rPr>
              <a:t> </a:t>
            </a:r>
            <a:r>
              <a:rPr lang="en-US" sz="1300" dirty="0" err="1" smtClean="0">
                <a:solidFill>
                  <a:srgbClr val="FDF6EC"/>
                </a:solidFill>
              </a:rPr>
              <a:t>muore</a:t>
            </a:r>
            <a:r>
              <a:rPr lang="en-US" sz="1300" dirty="0" smtClean="0">
                <a:solidFill>
                  <a:srgbClr val="FDF6EC"/>
                </a:solidFill>
              </a:rPr>
              <a:t> </a:t>
            </a:r>
            <a:r>
              <a:rPr lang="en-US" sz="1300" dirty="0" err="1" smtClean="0">
                <a:solidFill>
                  <a:srgbClr val="FDF6EC"/>
                </a:solidFill>
              </a:rPr>
              <a:t>poche</a:t>
            </a:r>
            <a:r>
              <a:rPr lang="en-US" sz="1300" dirty="0" smtClean="0">
                <a:solidFill>
                  <a:srgbClr val="FDF6EC"/>
                </a:solidFill>
              </a:rPr>
              <a:t> ore prima di </a:t>
            </a:r>
            <a:r>
              <a:rPr lang="en-US" sz="1300" dirty="0" err="1" smtClean="0">
                <a:solidFill>
                  <a:srgbClr val="FDF6EC"/>
                </a:solidFill>
              </a:rPr>
              <a:t>vedere</a:t>
            </a:r>
            <a:r>
              <a:rPr lang="en-US" sz="1300" dirty="0" smtClean="0">
                <a:solidFill>
                  <a:srgbClr val="FDF6EC"/>
                </a:solidFill>
              </a:rPr>
              <a:t> Roma </a:t>
            </a:r>
            <a:r>
              <a:rPr lang="en-US" sz="1300" dirty="0" err="1" smtClean="0">
                <a:solidFill>
                  <a:srgbClr val="FDF6EC"/>
                </a:solidFill>
              </a:rPr>
              <a:t>completamente</a:t>
            </a:r>
            <a:r>
              <a:rPr lang="en-US" sz="1300" dirty="0" smtClean="0">
                <a:solidFill>
                  <a:srgbClr val="FDF6EC"/>
                </a:solidFill>
              </a:rPr>
              <a:t> </a:t>
            </a:r>
            <a:r>
              <a:rPr lang="en-US" sz="1300" dirty="0" err="1" smtClean="0">
                <a:solidFill>
                  <a:srgbClr val="FDF6EC"/>
                </a:solidFill>
              </a:rPr>
              <a:t>libera</a:t>
            </a:r>
            <a:r>
              <a:rPr lang="en-US" sz="1300" dirty="0" smtClean="0">
                <a:solidFill>
                  <a:srgbClr val="FDF6EC"/>
                </a:solidFill>
              </a:rPr>
              <a:t>»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 smtClean="0">
                <a:solidFill>
                  <a:schemeClr val="bg1"/>
                </a:solidFill>
              </a:rPr>
              <a:t>E’ </a:t>
            </a:r>
            <a:r>
              <a:rPr lang="en-US" sz="1300" dirty="0" err="1" smtClean="0">
                <a:solidFill>
                  <a:schemeClr val="bg1"/>
                </a:solidFill>
              </a:rPr>
              <a:t>considerato</a:t>
            </a:r>
            <a:r>
              <a:rPr lang="en-US" sz="1300" dirty="0" smtClean="0">
                <a:solidFill>
                  <a:schemeClr val="bg1"/>
                </a:solidFill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</a:rPr>
              <a:t>l’ultimo</a:t>
            </a:r>
            <a:r>
              <a:rPr lang="en-US" sz="1300" dirty="0" smtClean="0">
                <a:solidFill>
                  <a:schemeClr val="bg1"/>
                </a:solidFill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</a:rPr>
              <a:t>caduto</a:t>
            </a:r>
            <a:r>
              <a:rPr lang="en-US" sz="1300" dirty="0" smtClean="0">
                <a:solidFill>
                  <a:schemeClr val="bg1"/>
                </a:solidFill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</a:rPr>
              <a:t>della</a:t>
            </a:r>
            <a:r>
              <a:rPr lang="en-US" sz="1300" dirty="0" smtClean="0">
                <a:solidFill>
                  <a:schemeClr val="bg1"/>
                </a:solidFill>
              </a:rPr>
              <a:t> </a:t>
            </a:r>
            <a:r>
              <a:rPr lang="en-US" sz="1300" dirty="0" err="1">
                <a:solidFill>
                  <a:schemeClr val="bg1"/>
                </a:solidFill>
              </a:rPr>
              <a:t>R</a:t>
            </a:r>
            <a:r>
              <a:rPr lang="en-US" sz="1300" dirty="0" err="1" smtClean="0">
                <a:solidFill>
                  <a:schemeClr val="bg1"/>
                </a:solidFill>
              </a:rPr>
              <a:t>esistenza</a:t>
            </a:r>
            <a:r>
              <a:rPr lang="en-US" sz="1300" dirty="0" smtClean="0">
                <a:solidFill>
                  <a:schemeClr val="bg1"/>
                </a:solidFill>
              </a:rPr>
              <a:t> </a:t>
            </a:r>
            <a:r>
              <a:rPr lang="en-US" sz="1300" dirty="0" err="1">
                <a:solidFill>
                  <a:schemeClr val="bg1"/>
                </a:solidFill>
              </a:rPr>
              <a:t>r</a:t>
            </a:r>
            <a:r>
              <a:rPr lang="en-US" sz="1300" dirty="0" err="1" smtClean="0">
                <a:solidFill>
                  <a:schemeClr val="bg1"/>
                </a:solidFill>
              </a:rPr>
              <a:t>omana</a:t>
            </a:r>
            <a:r>
              <a:rPr lang="en-US" sz="1300" dirty="0" smtClean="0">
                <a:solidFill>
                  <a:schemeClr val="bg1"/>
                </a:solidFill>
              </a:rPr>
              <a:t>  </a:t>
            </a:r>
            <a:endParaRPr lang="en-US" sz="13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303520" y="2331720"/>
            <a:ext cx="822960" cy="822960"/>
          </a:xfrm>
          <a:prstGeom prst="ellipse">
            <a:avLst/>
          </a:prstGeom>
          <a:solidFill>
            <a:srgbClr val="D4A017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303520" y="233172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🏅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182880" y="1097280"/>
            <a:ext cx="256032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82880" y="1097280"/>
            <a:ext cx="91440" cy="1097280"/>
          </a:xfrm>
          <a:prstGeom prst="rect">
            <a:avLst/>
          </a:prstGeom>
          <a:solidFill>
            <a:srgbClr val="6B7280"/>
          </a:solidFill>
          <a:ln w="12700">
            <a:solidFill>
              <a:srgbClr val="6B728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1188720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2E"/>
                </a:solidFill>
              </a:rPr>
              <a:t>Francesco Guidi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11480" y="1490472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21 anni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Caduto nella battaglia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con Ugo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182880" y="2331720"/>
            <a:ext cx="256032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82880" y="2331720"/>
            <a:ext cx="91440" cy="1097280"/>
          </a:xfrm>
          <a:prstGeom prst="rect">
            <a:avLst/>
          </a:prstGeom>
          <a:solidFill>
            <a:srgbClr val="6B7280"/>
          </a:solidFill>
          <a:ln w="12700">
            <a:solidFill>
              <a:srgbClr val="6B728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2423160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2E"/>
                </a:solidFill>
              </a:rPr>
              <a:t>Antonio Guidi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11480" y="2724912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fratello di Francesco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Partecipò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all'azione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446520" y="1030659"/>
            <a:ext cx="256032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46520" y="1030659"/>
            <a:ext cx="91440" cy="777240"/>
          </a:xfrm>
          <a:prstGeom prst="rect">
            <a:avLst/>
          </a:prstGeom>
          <a:solidFill>
            <a:srgbClr val="6B7280"/>
          </a:solidFill>
          <a:ln w="12700">
            <a:solidFill>
              <a:srgbClr val="6B728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75120" y="1161288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1A2E"/>
                </a:solidFill>
              </a:rPr>
              <a:t>Luciano Curzi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675120" y="1444752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</a:rPr>
              <a:t>giovane partigiano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446520" y="1874520"/>
            <a:ext cx="256032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46520" y="1874520"/>
            <a:ext cx="91440" cy="777240"/>
          </a:xfrm>
          <a:prstGeom prst="rect">
            <a:avLst/>
          </a:prstGeom>
          <a:solidFill>
            <a:srgbClr val="6B7280"/>
          </a:solidFill>
          <a:ln w="12700">
            <a:solidFill>
              <a:srgbClr val="6B728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75120" y="2029968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1A2E"/>
                </a:solidFill>
              </a:rPr>
              <a:t>Sandro Fornari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675120" y="2313432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</a:rPr>
              <a:t>giovane partigiano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446520" y="2738628"/>
            <a:ext cx="256032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446520" y="2738628"/>
            <a:ext cx="91440" cy="777240"/>
          </a:xfrm>
          <a:prstGeom prst="rect">
            <a:avLst/>
          </a:prstGeom>
          <a:solidFill>
            <a:srgbClr val="6B7280"/>
          </a:solidFill>
          <a:ln w="12700">
            <a:solidFill>
              <a:srgbClr val="6B728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675120" y="280263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1A2E"/>
                </a:solidFill>
              </a:rPr>
              <a:t>Vittorio Seboni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675120" y="3086100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</a:rPr>
              <a:t>giovane partigiano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274320" y="466344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C0392B"/>
                </a:solidFill>
              </a:rPr>
              <a:t>Sei </a:t>
            </a:r>
            <a:r>
              <a:rPr lang="en-US" sz="1300" i="1" dirty="0" err="1">
                <a:solidFill>
                  <a:srgbClr val="C0392B"/>
                </a:solidFill>
              </a:rPr>
              <a:t>ragazzi</a:t>
            </a:r>
            <a:r>
              <a:rPr lang="en-US" sz="1300" i="1" dirty="0" smtClean="0">
                <a:solidFill>
                  <a:srgbClr val="C0392B"/>
                </a:solidFill>
              </a:rPr>
              <a:t>, </a:t>
            </a:r>
            <a:r>
              <a:rPr lang="en-US" sz="1300" i="1" dirty="0">
                <a:solidFill>
                  <a:srgbClr val="C0392B"/>
                </a:solidFill>
              </a:rPr>
              <a:t>coraggiosi — contro una retroguardia armata di soldati tedeschi.</a:t>
            </a:r>
            <a:endParaRPr lang="en-US" sz="1300" dirty="0"/>
          </a:p>
        </p:txBody>
      </p:sp>
    </p:spTree>
  </p:cSld>
  <p:clrMapOvr>
    <a:masterClrMapping/>
  </p:clrMapOvr>
  <p:transition spd="slow" advClick="0" advTm="2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0" grpId="0" animBg="1"/>
      <p:bldP spid="11" grpId="0" animBg="1"/>
      <p:bldP spid="14" grpId="0" animBg="1"/>
      <p:bldP spid="15" grpId="0" animBg="1"/>
      <p:bldP spid="18" grpId="0" animBg="1"/>
      <p:bldP spid="19" grpId="0" animBg="1"/>
      <p:bldP spid="22" grpId="0" animBg="1"/>
      <p:bldP spid="23" grpId="0" animBg="1"/>
      <p:bldP spid="26" grpId="0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PERCHÉ UGO FORNO </a:t>
            </a:r>
            <a:r>
              <a:rPr lang="en-US" sz="2600" b="1" dirty="0" smtClean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È CONSIDERATO UN EROE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4206240" cy="1783080"/>
          </a:xfrm>
          <a:prstGeom prst="rect">
            <a:avLst/>
          </a:prstGeom>
          <a:solidFill>
            <a:srgbClr val="1E2040"/>
          </a:solidFill>
          <a:ln w="12700">
            <a:solidFill>
              <a:srgbClr val="33336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11480" y="1097280"/>
            <a:ext cx="640080" cy="6400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0972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01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88720" y="114300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017"/>
                </a:solidFill>
              </a:rPr>
              <a:t>Aveva la </a:t>
            </a:r>
            <a:r>
              <a:rPr lang="en-US" sz="1400" b="1" dirty="0" smtClean="0">
                <a:solidFill>
                  <a:srgbClr val="D4A017"/>
                </a:solidFill>
              </a:rPr>
              <a:t>nostra </a:t>
            </a:r>
            <a:r>
              <a:rPr lang="en-US" sz="1400" b="1" dirty="0">
                <a:solidFill>
                  <a:srgbClr val="D4A017"/>
                </a:solidFill>
              </a:rPr>
              <a:t>età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1600200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CCCCC"/>
                </a:solidFill>
              </a:rPr>
              <a:t>Ugo Forno frequentava la seconda media. Non era un soldato, non era un </a:t>
            </a:r>
            <a:r>
              <a:rPr lang="en-US" sz="1200" dirty="0" err="1" smtClean="0">
                <a:solidFill>
                  <a:srgbClr val="CCCCCC"/>
                </a:solidFill>
              </a:rPr>
              <a:t>adulto</a:t>
            </a:r>
            <a:r>
              <a:rPr lang="en-US" sz="1200" dirty="0" smtClean="0">
                <a:solidFill>
                  <a:srgbClr val="CCCCCC"/>
                </a:solidFill>
              </a:rPr>
              <a:t>, </a:t>
            </a:r>
            <a:r>
              <a:rPr lang="en-US" sz="1200" dirty="0" err="1" smtClean="0">
                <a:solidFill>
                  <a:srgbClr val="CCCCCC"/>
                </a:solidFill>
              </a:rPr>
              <a:t>eppure</a:t>
            </a:r>
            <a:r>
              <a:rPr lang="en-US" sz="1200" dirty="0" smtClean="0">
                <a:solidFill>
                  <a:srgbClr val="CCCCCC"/>
                </a:solidFill>
              </a:rPr>
              <a:t> </a:t>
            </a:r>
            <a:r>
              <a:rPr lang="en-US" sz="1200" dirty="0">
                <a:solidFill>
                  <a:srgbClr val="CCCCCC"/>
                </a:solidFill>
              </a:rPr>
              <a:t>scelse di agire quando capì che poteva fare la differenza.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754880" y="960120"/>
            <a:ext cx="4206240" cy="1783080"/>
          </a:xfrm>
          <a:prstGeom prst="rect">
            <a:avLst/>
          </a:prstGeom>
          <a:solidFill>
            <a:srgbClr val="1E2040"/>
          </a:solidFill>
          <a:ln w="12700">
            <a:solidFill>
              <a:srgbClr val="33336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892040" y="1097280"/>
            <a:ext cx="640080" cy="6400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92040" y="10972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02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669280" y="114300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017"/>
                </a:solidFill>
              </a:rPr>
              <a:t>Agì spontaneamente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937760" y="1600200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 err="1" smtClean="0">
                <a:solidFill>
                  <a:srgbClr val="CCCCCC"/>
                </a:solidFill>
              </a:rPr>
              <a:t>Sentì</a:t>
            </a:r>
            <a:r>
              <a:rPr lang="en-US" sz="1200" dirty="0" smtClean="0">
                <a:solidFill>
                  <a:srgbClr val="CCCCCC"/>
                </a:solidFill>
              </a:rPr>
              <a:t> </a:t>
            </a:r>
            <a:r>
              <a:rPr lang="en-US" sz="1200" dirty="0">
                <a:solidFill>
                  <a:srgbClr val="CCCCCC"/>
                </a:solidFill>
              </a:rPr>
              <a:t>il dovere morale di impedire una distruzione inutile. Scelse liberamente di rischiare la vita.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74320" y="2926080"/>
            <a:ext cx="4206240" cy="1783080"/>
          </a:xfrm>
          <a:prstGeom prst="rect">
            <a:avLst/>
          </a:prstGeom>
          <a:solidFill>
            <a:srgbClr val="1E2040"/>
          </a:solidFill>
          <a:ln w="12700">
            <a:solidFill>
              <a:srgbClr val="33336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11480" y="3063240"/>
            <a:ext cx="640080" cy="6400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1480" y="30632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03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88720" y="310896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017"/>
                </a:solidFill>
              </a:rPr>
              <a:t>Salvò un'infrastruttura vitale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3566160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CCCCC"/>
                </a:solidFill>
              </a:rPr>
              <a:t>Il ponte ferroviario sull'Aniene era </a:t>
            </a:r>
            <a:r>
              <a:rPr lang="en-US" sz="1200" dirty="0" err="1" smtClean="0">
                <a:solidFill>
                  <a:srgbClr val="CCCCCC"/>
                </a:solidFill>
              </a:rPr>
              <a:t>strategico</a:t>
            </a:r>
            <a:r>
              <a:rPr lang="en-US" sz="1200" dirty="0" smtClean="0">
                <a:solidFill>
                  <a:srgbClr val="CCCCCC"/>
                </a:solidFill>
              </a:rPr>
              <a:t> e </a:t>
            </a:r>
            <a:r>
              <a:rPr lang="en-US" sz="1200" dirty="0" err="1" smtClean="0">
                <a:solidFill>
                  <a:srgbClr val="CCCCCC"/>
                </a:solidFill>
              </a:rPr>
              <a:t>salvarlo</a:t>
            </a:r>
            <a:r>
              <a:rPr lang="en-US" sz="1200" dirty="0" smtClean="0">
                <a:solidFill>
                  <a:srgbClr val="CCCCCC"/>
                </a:solidFill>
              </a:rPr>
              <a:t> </a:t>
            </a:r>
            <a:r>
              <a:rPr lang="en-US" sz="1200" dirty="0">
                <a:solidFill>
                  <a:srgbClr val="CCCCCC"/>
                </a:solidFill>
              </a:rPr>
              <a:t>significò aiutare gli alleati a muoversi rapidamente verso Nord per liberare l'Italia.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754880" y="2926080"/>
            <a:ext cx="4206240" cy="1783080"/>
          </a:xfrm>
          <a:prstGeom prst="rect">
            <a:avLst/>
          </a:prstGeom>
          <a:solidFill>
            <a:srgbClr val="1E2040"/>
          </a:solidFill>
          <a:ln w="12700">
            <a:solidFill>
              <a:srgbClr val="33336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892040" y="3063240"/>
            <a:ext cx="640080" cy="6400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92040" y="30632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04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669280" y="310896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017"/>
                </a:solidFill>
              </a:rPr>
              <a:t>È </a:t>
            </a:r>
            <a:r>
              <a:rPr lang="en-US" sz="1400" b="1" dirty="0" err="1" smtClean="0">
                <a:solidFill>
                  <a:srgbClr val="D4A017"/>
                </a:solidFill>
              </a:rPr>
              <a:t>fonte</a:t>
            </a:r>
            <a:r>
              <a:rPr lang="en-US" sz="1400" b="1" dirty="0" smtClean="0">
                <a:solidFill>
                  <a:srgbClr val="D4A017"/>
                </a:solidFill>
              </a:rPr>
              <a:t> di </a:t>
            </a:r>
            <a:r>
              <a:rPr lang="en-US" sz="1400" b="1" dirty="0" err="1" smtClean="0">
                <a:solidFill>
                  <a:srgbClr val="D4A017"/>
                </a:solidFill>
              </a:rPr>
              <a:t>ispirazione</a:t>
            </a:r>
            <a:r>
              <a:rPr lang="en-US" sz="1400" b="1" dirty="0" smtClean="0">
                <a:solidFill>
                  <a:srgbClr val="D4A017"/>
                </a:solidFill>
              </a:rPr>
              <a:t> </a:t>
            </a:r>
            <a:r>
              <a:rPr lang="en-US" sz="1400" b="1" dirty="0">
                <a:solidFill>
                  <a:srgbClr val="D4A017"/>
                </a:solidFill>
              </a:rPr>
              <a:t>per tutti noi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937760" y="3566160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CCCCC"/>
                </a:solidFill>
              </a:rPr>
              <a:t>Il suo esempio ci insegna che anche nelle situazioni più difficili, ognuno di noi può scegliere di fare la cosa giusta, qualunque sia la propria età.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20000">
        <p:wipe/>
      </p:transition>
    </mc:Choice>
    <mc:Fallback xmlns="">
      <p:transition spd="slow" advClick="0" advTm="20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EREDITA’ E </a:t>
            </a:r>
            <a:r>
              <a:rPr lang="en-US" sz="28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MEMORIA DI UGO FORNO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8412480" cy="1097280"/>
          </a:xfrm>
          <a:prstGeom prst="rect">
            <a:avLst/>
          </a:prstGeom>
          <a:solidFill>
            <a:srgbClr val="1A1A2E"/>
          </a:solidFill>
          <a:ln w="25400">
            <a:solidFill>
              <a:srgbClr val="D4A01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960120"/>
            <a:ext cx="8046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FDF6EC"/>
                </a:solidFill>
              </a:rPr>
              <a:t>"Giovane studente romano, </a:t>
            </a:r>
            <a:r>
              <a:rPr lang="en-US" sz="1150" i="1" dirty="0" err="1" smtClean="0">
                <a:solidFill>
                  <a:srgbClr val="FDF6EC"/>
                </a:solidFill>
              </a:rPr>
              <a:t>che</a:t>
            </a:r>
            <a:r>
              <a:rPr lang="en-US" sz="1150" i="1" dirty="0" smtClean="0">
                <a:solidFill>
                  <a:srgbClr val="FDF6EC"/>
                </a:solidFill>
              </a:rPr>
              <a:t> con </a:t>
            </a:r>
            <a:r>
              <a:rPr lang="en-US" sz="1150" i="1" dirty="0" err="1" smtClean="0">
                <a:solidFill>
                  <a:srgbClr val="FDF6EC"/>
                </a:solidFill>
              </a:rPr>
              <a:t>spirito</a:t>
            </a:r>
            <a:r>
              <a:rPr lang="en-US" sz="1150" i="1" dirty="0" smtClean="0">
                <a:solidFill>
                  <a:srgbClr val="FDF6EC"/>
                </a:solidFill>
              </a:rPr>
              <a:t> </a:t>
            </a:r>
            <a:r>
              <a:rPr lang="en-US" sz="1150" i="1" dirty="0">
                <a:solidFill>
                  <a:srgbClr val="FDF6EC"/>
                </a:solidFill>
              </a:rPr>
              <a:t>di </a:t>
            </a:r>
            <a:r>
              <a:rPr lang="en-US" sz="1150" i="1" dirty="0" err="1" smtClean="0">
                <a:solidFill>
                  <a:srgbClr val="FDF6EC"/>
                </a:solidFill>
              </a:rPr>
              <a:t>iniziativa</a:t>
            </a:r>
            <a:r>
              <a:rPr lang="en-US" sz="1150" i="1" dirty="0" smtClean="0">
                <a:solidFill>
                  <a:srgbClr val="FDF6EC"/>
                </a:solidFill>
              </a:rPr>
              <a:t> e </a:t>
            </a:r>
            <a:r>
              <a:rPr lang="en-US" sz="1150" i="1" dirty="0" err="1">
                <a:solidFill>
                  <a:srgbClr val="FDF6EC"/>
                </a:solidFill>
              </a:rPr>
              <a:t>armi</a:t>
            </a:r>
            <a:r>
              <a:rPr lang="en-US" sz="1150" i="1" dirty="0">
                <a:solidFill>
                  <a:srgbClr val="FDF6EC"/>
                </a:solidFill>
              </a:rPr>
              <a:t> </a:t>
            </a:r>
            <a:r>
              <a:rPr lang="en-US" sz="1150" i="1" dirty="0" err="1" smtClean="0">
                <a:solidFill>
                  <a:srgbClr val="FDF6EC"/>
                </a:solidFill>
              </a:rPr>
              <a:t>alla</a:t>
            </a:r>
            <a:r>
              <a:rPr lang="en-US" sz="1150" i="1" dirty="0" smtClean="0">
                <a:solidFill>
                  <a:srgbClr val="FDF6EC"/>
                </a:solidFill>
              </a:rPr>
              <a:t> </a:t>
            </a:r>
            <a:r>
              <a:rPr lang="en-US" sz="1150" i="1" dirty="0" err="1" smtClean="0">
                <a:solidFill>
                  <a:srgbClr val="FDF6EC"/>
                </a:solidFill>
              </a:rPr>
              <a:t>mano</a:t>
            </a:r>
            <a:r>
              <a:rPr lang="en-US" sz="1150" i="1" dirty="0" smtClean="0">
                <a:solidFill>
                  <a:srgbClr val="FDF6EC"/>
                </a:solidFill>
              </a:rPr>
              <a:t>, </a:t>
            </a:r>
            <a:r>
              <a:rPr lang="en-US" sz="1150" i="1" dirty="0" err="1" smtClean="0">
                <a:solidFill>
                  <a:srgbClr val="FDF6EC"/>
                </a:solidFill>
              </a:rPr>
              <a:t>impediva</a:t>
            </a:r>
            <a:r>
              <a:rPr lang="en-US" sz="1150" i="1" dirty="0" smtClean="0">
                <a:solidFill>
                  <a:srgbClr val="FDF6EC"/>
                </a:solidFill>
              </a:rPr>
              <a:t> </a:t>
            </a:r>
            <a:r>
              <a:rPr lang="en-US" sz="1150" i="1" dirty="0">
                <a:solidFill>
                  <a:srgbClr val="FDF6EC"/>
                </a:solidFill>
              </a:rPr>
              <a:t>ai soldati tedeschi di portare a compimento la </a:t>
            </a:r>
            <a:r>
              <a:rPr lang="en-US" sz="1150" i="1" dirty="0" err="1" smtClean="0">
                <a:solidFill>
                  <a:srgbClr val="FDF6EC"/>
                </a:solidFill>
              </a:rPr>
              <a:t>distuzione</a:t>
            </a:r>
            <a:r>
              <a:rPr lang="en-US" sz="1150" i="1" dirty="0" smtClean="0">
                <a:solidFill>
                  <a:srgbClr val="FDF6EC"/>
                </a:solidFill>
              </a:rPr>
              <a:t> di un </a:t>
            </a:r>
            <a:r>
              <a:rPr lang="en-US" sz="1150" i="1" dirty="0" err="1" smtClean="0">
                <a:solidFill>
                  <a:srgbClr val="FDF6EC"/>
                </a:solidFill>
              </a:rPr>
              <a:t>ponte</a:t>
            </a:r>
            <a:r>
              <a:rPr lang="en-US" sz="1150" i="1" dirty="0" smtClean="0">
                <a:solidFill>
                  <a:srgbClr val="FDF6EC"/>
                </a:solidFill>
              </a:rPr>
              <a:t> </a:t>
            </a:r>
            <a:r>
              <a:rPr lang="en-US" sz="1150" i="1" dirty="0" err="1" smtClean="0">
                <a:solidFill>
                  <a:srgbClr val="FDF6EC"/>
                </a:solidFill>
              </a:rPr>
              <a:t>che</a:t>
            </a:r>
            <a:r>
              <a:rPr lang="en-US" sz="1150" i="1" dirty="0" smtClean="0">
                <a:solidFill>
                  <a:srgbClr val="FDF6EC"/>
                </a:solidFill>
              </a:rPr>
              <a:t> </a:t>
            </a:r>
            <a:r>
              <a:rPr lang="en-US" sz="1150" i="1" dirty="0" err="1" smtClean="0">
                <a:solidFill>
                  <a:srgbClr val="FDF6EC"/>
                </a:solidFill>
              </a:rPr>
              <a:t>serviva</a:t>
            </a:r>
            <a:r>
              <a:rPr lang="en-US" sz="1150" i="1" dirty="0" smtClean="0">
                <a:solidFill>
                  <a:srgbClr val="FDF6EC"/>
                </a:solidFill>
              </a:rPr>
              <a:t> </a:t>
            </a:r>
            <a:r>
              <a:rPr lang="en-US" sz="1150" i="1" dirty="0" err="1" smtClean="0">
                <a:solidFill>
                  <a:srgbClr val="FDF6EC"/>
                </a:solidFill>
              </a:rPr>
              <a:t>agli</a:t>
            </a:r>
            <a:r>
              <a:rPr lang="en-US" sz="1150" i="1" dirty="0" smtClean="0">
                <a:solidFill>
                  <a:srgbClr val="FDF6EC"/>
                </a:solidFill>
              </a:rPr>
              <a:t> </a:t>
            </a:r>
            <a:r>
              <a:rPr lang="en-US" sz="1150" i="1" dirty="0" err="1" smtClean="0">
                <a:solidFill>
                  <a:srgbClr val="FDF6EC"/>
                </a:solidFill>
              </a:rPr>
              <a:t>alleati</a:t>
            </a:r>
            <a:r>
              <a:rPr lang="en-US" sz="1150" i="1" dirty="0" smtClean="0">
                <a:solidFill>
                  <a:srgbClr val="FDF6EC"/>
                </a:solidFill>
              </a:rPr>
              <a:t> per </a:t>
            </a:r>
            <a:r>
              <a:rPr lang="en-US" sz="1150" i="1" dirty="0" err="1" smtClean="0">
                <a:solidFill>
                  <a:srgbClr val="FDF6EC"/>
                </a:solidFill>
              </a:rPr>
              <a:t>i</a:t>
            </a:r>
            <a:r>
              <a:rPr lang="en-US" sz="1150" i="1" dirty="0" smtClean="0">
                <a:solidFill>
                  <a:srgbClr val="FDF6EC"/>
                </a:solidFill>
              </a:rPr>
              <a:t> </a:t>
            </a:r>
            <a:r>
              <a:rPr lang="en-US" sz="1150" i="1" dirty="0" err="1" smtClean="0">
                <a:solidFill>
                  <a:srgbClr val="FDF6EC"/>
                </a:solidFill>
              </a:rPr>
              <a:t>rifornimenti</a:t>
            </a:r>
            <a:r>
              <a:rPr lang="en-US" sz="1150" i="1" dirty="0" smtClean="0">
                <a:solidFill>
                  <a:srgbClr val="FDF6EC"/>
                </a:solidFill>
              </a:rPr>
              <a:t> </a:t>
            </a:r>
            <a:r>
              <a:rPr lang="en-US" sz="1150" i="1" dirty="0" err="1" smtClean="0">
                <a:solidFill>
                  <a:srgbClr val="FDF6EC"/>
                </a:solidFill>
              </a:rPr>
              <a:t>necessari</a:t>
            </a:r>
            <a:r>
              <a:rPr lang="en-US" sz="1150" i="1" dirty="0" smtClean="0">
                <a:solidFill>
                  <a:srgbClr val="FDF6EC"/>
                </a:solidFill>
              </a:rPr>
              <a:t> a </a:t>
            </a:r>
            <a:r>
              <a:rPr lang="en-US" sz="1150" i="1" dirty="0" err="1" smtClean="0">
                <a:solidFill>
                  <a:srgbClr val="FDF6EC"/>
                </a:solidFill>
              </a:rPr>
              <a:t>liberare</a:t>
            </a:r>
            <a:r>
              <a:rPr lang="en-US" sz="1150" i="1" dirty="0" smtClean="0">
                <a:solidFill>
                  <a:srgbClr val="FDF6EC"/>
                </a:solidFill>
              </a:rPr>
              <a:t> </a:t>
            </a:r>
            <a:r>
              <a:rPr lang="en-US" sz="1150" i="1" dirty="0" err="1" smtClean="0">
                <a:solidFill>
                  <a:srgbClr val="FDF6EC"/>
                </a:solidFill>
              </a:rPr>
              <a:t>l’Italia</a:t>
            </a:r>
            <a:r>
              <a:rPr lang="en-US" sz="1150" i="1" dirty="0" smtClean="0">
                <a:solidFill>
                  <a:srgbClr val="FDF6EC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en-US" sz="1150" i="1" dirty="0" smtClean="0">
                <a:solidFill>
                  <a:srgbClr val="FDF6EC"/>
                </a:solidFill>
              </a:rPr>
              <a:t>“ </a:t>
            </a:r>
            <a:r>
              <a:rPr lang="en-US" sz="1150" i="1" dirty="0">
                <a:solidFill>
                  <a:srgbClr val="FDF6EC"/>
                </a:solidFill>
              </a:rPr>
              <a:t>Fulgido esempio di amor patrio ed encomiabile </a:t>
            </a:r>
            <a:r>
              <a:rPr lang="en-US" sz="1150" i="1" dirty="0" err="1">
                <a:solidFill>
                  <a:srgbClr val="FDF6EC"/>
                </a:solidFill>
              </a:rPr>
              <a:t>coraggio</a:t>
            </a:r>
            <a:r>
              <a:rPr lang="en-US" sz="1150" i="1" dirty="0" smtClean="0">
                <a:solidFill>
                  <a:srgbClr val="FDF6EC"/>
                </a:solidFill>
              </a:rPr>
              <a:t>."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274320" y="2240280"/>
            <a:ext cx="274320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5C5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2240280"/>
            <a:ext cx="2743200" cy="6400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233172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2E"/>
                </a:solidFill>
              </a:rPr>
              <a:t>🏅 Medaglia d'Oro al Merito Civile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65760" y="2679192"/>
            <a:ext cx="2325189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Conferita nel 2013 dal Presidente Napolitano, è il massimo riconoscimento civile italiano.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154680" y="2240280"/>
            <a:ext cx="274320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5C5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154680" y="2240280"/>
            <a:ext cx="2743200" cy="6400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26525" y="2318657"/>
            <a:ext cx="1541417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2E"/>
                </a:solidFill>
              </a:rPr>
              <a:t>🌉 </a:t>
            </a:r>
            <a:r>
              <a:rPr lang="en-US" sz="1100" b="1" dirty="0" smtClean="0">
                <a:solidFill>
                  <a:srgbClr val="1A1A2E"/>
                </a:solidFill>
              </a:rPr>
              <a:t>Il Ponte </a:t>
            </a:r>
            <a:r>
              <a:rPr lang="en-US" sz="1100" b="1" dirty="0" err="1">
                <a:solidFill>
                  <a:srgbClr val="1A1A2E"/>
                </a:solidFill>
              </a:rPr>
              <a:t>s</a:t>
            </a:r>
            <a:r>
              <a:rPr lang="en-US" sz="1100" b="1" dirty="0" err="1" smtClean="0">
                <a:solidFill>
                  <a:srgbClr val="1A1A2E"/>
                </a:solidFill>
              </a:rPr>
              <a:t>ull'Aniene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246120" y="2679192"/>
            <a:ext cx="1325880" cy="6729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Nel 2010 RFI (Rete Ferroviaria Italiana) ha dedicato il ponte ferroviario a Ugo Forno.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035040" y="2240280"/>
            <a:ext cx="274320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5C5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035040" y="2240280"/>
            <a:ext cx="2743200" cy="6400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>
            <a:solidFill>
              <a:srgbClr val="5A6A1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126480" y="233172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2E"/>
                </a:solidFill>
              </a:rPr>
              <a:t>🌳 Il Parco Nemorense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126480" y="2679192"/>
            <a:ext cx="175695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Il Comune di Roma ha intitolato il giardino di via Nemorense proprio nel luogo dove Ugo combatté.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274320" y="3611880"/>
            <a:ext cx="274320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5C5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274320" y="3611880"/>
            <a:ext cx="2743200" cy="64008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65760" y="370332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2E"/>
                </a:solidFill>
              </a:rPr>
              <a:t>📖 Il Romanzo per Ragazzi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65760" y="4050792"/>
            <a:ext cx="1815737" cy="6779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"La Brigata Mondiale" di Massimiliano Timpano (Einaudi Ragazzi, 2020) è ispirato alla sua storia.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3154680" y="3611880"/>
            <a:ext cx="274320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5C5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154680" y="3611880"/>
            <a:ext cx="2743200" cy="64008"/>
          </a:xfrm>
          <a:prstGeom prst="rect">
            <a:avLst/>
          </a:prstGeom>
          <a:solidFill>
            <a:srgbClr val="6B7280"/>
          </a:solidFill>
          <a:ln w="12700">
            <a:solidFill>
              <a:srgbClr val="6B728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246120" y="370332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2E"/>
                </a:solidFill>
              </a:rPr>
              <a:t>🎬 Il Film Corto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246120" y="4050792"/>
            <a:ext cx="195727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Nel 2022 è uscito "Ughetto Forno - Il Partigiano Bambino", un cortometraggio dedicato alla sua storia.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035040" y="3611880"/>
            <a:ext cx="274320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5C5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035040" y="3611880"/>
            <a:ext cx="2743200" cy="6400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126480" y="370332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2E"/>
                </a:solidFill>
              </a:rPr>
              <a:t>🏫 Nelle Scuole Italiane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126480" y="4050792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La storia di Ugo Forno viene raccontata ogni anno in molte scuole come esempio di coraggio civile.</a:t>
            </a:r>
            <a:endParaRPr lang="en-US" sz="1050" dirty="0"/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960" y="2311146"/>
            <a:ext cx="1097280" cy="1041009"/>
          </a:xfrm>
          <a:prstGeom prst="rect">
            <a:avLst/>
          </a:prstGeom>
        </p:spPr>
      </p:pic>
      <p:pic>
        <p:nvPicPr>
          <p:cNvPr id="31" name="Immagin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4642526" y="2304288"/>
            <a:ext cx="1255353" cy="932688"/>
          </a:xfrm>
          <a:prstGeom prst="rect">
            <a:avLst/>
          </a:prstGeom>
        </p:spPr>
      </p:pic>
      <p:pic>
        <p:nvPicPr>
          <p:cNvPr id="32" name="Immagine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59" y="2307503"/>
            <a:ext cx="1397724" cy="1048293"/>
          </a:xfrm>
          <a:prstGeom prst="rect">
            <a:avLst/>
          </a:prstGeom>
        </p:spPr>
      </p:pic>
      <p:pic>
        <p:nvPicPr>
          <p:cNvPr id="34" name="Immagine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398" y="3611880"/>
            <a:ext cx="694481" cy="1234440"/>
          </a:xfrm>
          <a:prstGeom prst="rect">
            <a:avLst/>
          </a:prstGeom>
        </p:spPr>
      </p:pic>
      <p:pic>
        <p:nvPicPr>
          <p:cNvPr id="35" name="Immagine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762" y="3605899"/>
            <a:ext cx="904757" cy="12404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20000">
        <p:wipe/>
      </p:transition>
    </mc:Choice>
    <mc:Fallback xmlns="">
      <p:transition spd="slow" advClick="0" advTm="20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  <p:bldP spid="9" grpId="0" animBg="1"/>
      <p:bldP spid="12" grpId="0" animBg="1"/>
      <p:bldP spid="13" grpId="0" animBg="1"/>
      <p:bldP spid="16" grpId="0" animBg="1"/>
      <p:bldP spid="17" grpId="0" animBg="1"/>
      <p:bldP spid="20" grpId="0" animBg="1"/>
      <p:bldP spid="21" grpId="0" animBg="1"/>
      <p:bldP spid="24" grpId="0" animBg="1"/>
      <p:bldP spid="25" grpId="0" animBg="1"/>
      <p:bldP spid="28" grpId="0" animBg="1"/>
      <p:bldP spid="2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1053</Words>
  <Application>Microsoft Office PowerPoint</Application>
  <PresentationFormat>Presentazione su schermo (16:9)</PresentationFormat>
  <Paragraphs>155</Paragraphs>
  <Slides>11</Slides>
  <Notes>11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Georgia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Ugo Forno - Il Partigiano Bambino</dc:title>
  <dc:subject>PptxGenJS Presentation</dc:subject>
  <dc:creator>PptxGenJS</dc:creator>
  <cp:lastModifiedBy>Giuseppe Fresen</cp:lastModifiedBy>
  <cp:revision>46</cp:revision>
  <dcterms:created xsi:type="dcterms:W3CDTF">2026-04-17T15:59:24Z</dcterms:created>
  <dcterms:modified xsi:type="dcterms:W3CDTF">2026-04-17T20:24:22Z</dcterms:modified>
</cp:coreProperties>
</file>